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
  </p:notesMasterIdLst>
  <p:sldIdLst>
    <p:sldId id="256" r:id="rId5"/>
    <p:sldId id="257" r:id="rId6"/>
  </p:sldIdLst>
  <p:sldSz cx="7556500" cy="10693400"/>
  <p:notesSz cx="6797675" cy="9926638"/>
  <p:embeddedFontLst>
    <p:embeddedFont>
      <p:font typeface="Calibri" panose="020F0502020204030204" pitchFamily="34" charset="0"/>
      <p:regular r:id="rId8"/>
      <p:bold r:id="rId9"/>
      <p:italic r:id="rId10"/>
      <p:boldItalic r:id="rId11"/>
    </p:embeddedFont>
    <p:embeddedFont>
      <p:font typeface="Poppins" panose="00000500000000000000" pitchFamily="2" charset="0"/>
      <p:regular r:id="rId12"/>
      <p:bold r:id="rId13"/>
      <p:italic r:id="rId14"/>
      <p:boldItalic r:id="rId15"/>
    </p:embeddedFont>
    <p:embeddedFont>
      <p:font typeface="Poppins ExtraBold" panose="00000900000000000000" pitchFamily="2" charset="0"/>
      <p:regular r:id="rId16"/>
      <p:bold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800" y="-16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D6BC50E-2028-4247-A6B7-073B8893ABF8}" type="datetimeFigureOut">
              <a:rPr lang="en-AU" smtClean="0"/>
              <a:t>1/05/2023</a:t>
            </a:fld>
            <a:endParaRPr lang="en-AU"/>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16DE33A-8493-40F3-9BEE-804F1A746B0C}" type="slidenum">
              <a:rPr lang="en-AU" smtClean="0"/>
              <a:t>‹#›</a:t>
            </a:fld>
            <a:endParaRPr lang="en-AU"/>
          </a:p>
        </p:txBody>
      </p:sp>
    </p:spTree>
    <p:extLst>
      <p:ext uri="{BB962C8B-B14F-4D97-AF65-F5344CB8AC3E}">
        <p14:creationId xmlns:p14="http://schemas.microsoft.com/office/powerpoint/2010/main" val="185627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16DE33A-8493-40F3-9BEE-804F1A746B0C}" type="slidenum">
              <a:rPr lang="en-AU" smtClean="0"/>
              <a:t>2</a:t>
            </a:fld>
            <a:endParaRPr lang="en-AU"/>
          </a:p>
        </p:txBody>
      </p:sp>
    </p:spTree>
    <p:extLst>
      <p:ext uri="{BB962C8B-B14F-4D97-AF65-F5344CB8AC3E}">
        <p14:creationId xmlns:p14="http://schemas.microsoft.com/office/powerpoint/2010/main" val="307251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mma.satchell@dbb.catholic.edu.au"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mailto:Aleisha.fox@dbb.catholic.edu.au" TargetMode="External"/><Relationship Id="rId4" Type="http://schemas.openxmlformats.org/officeDocument/2006/relationships/hyperlink" Target="mailto:Janelle.pitcher@dbb.catholic.edu.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4A91"/>
        </a:solidFill>
        <a:effectLst/>
      </p:bgPr>
    </p:bg>
    <p:spTree>
      <p:nvGrpSpPr>
        <p:cNvPr id="1" name=""/>
        <p:cNvGrpSpPr/>
        <p:nvPr/>
      </p:nvGrpSpPr>
      <p:grpSpPr>
        <a:xfrm>
          <a:off x="0" y="0"/>
          <a:ext cx="0" cy="0"/>
          <a:chOff x="0" y="0"/>
          <a:chExt cx="0" cy="0"/>
        </a:xfrm>
      </p:grpSpPr>
      <p:sp>
        <p:nvSpPr>
          <p:cNvPr id="28" name="AutoShape 12">
            <a:extLst>
              <a:ext uri="{FF2B5EF4-FFF2-40B4-BE49-F238E27FC236}">
                <a16:creationId xmlns:a16="http://schemas.microsoft.com/office/drawing/2014/main" id="{C2BE3BBB-EE31-4489-AD0A-E818A2929106}"/>
              </a:ext>
            </a:extLst>
          </p:cNvPr>
          <p:cNvSpPr/>
          <p:nvPr/>
        </p:nvSpPr>
        <p:spPr>
          <a:xfrm>
            <a:off x="3909263" y="5889951"/>
            <a:ext cx="3282362" cy="2664866"/>
          </a:xfrm>
          <a:prstGeom prst="rect">
            <a:avLst/>
          </a:prstGeom>
          <a:solidFill>
            <a:srgbClr val="FFC000"/>
          </a:solidFill>
        </p:spPr>
      </p:sp>
      <p:grpSp>
        <p:nvGrpSpPr>
          <p:cNvPr id="2" name="Group 2"/>
          <p:cNvGrpSpPr/>
          <p:nvPr/>
        </p:nvGrpSpPr>
        <p:grpSpPr>
          <a:xfrm>
            <a:off x="-1233036" y="8764200"/>
            <a:ext cx="3855600" cy="385560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037"/>
            </a:solidFill>
          </p:spPr>
        </p:sp>
      </p:grpSp>
      <p:grpSp>
        <p:nvGrpSpPr>
          <p:cNvPr id="4" name="Group 4"/>
          <p:cNvGrpSpPr/>
          <p:nvPr/>
        </p:nvGrpSpPr>
        <p:grpSpPr>
          <a:xfrm>
            <a:off x="5319411" y="1355030"/>
            <a:ext cx="3855600" cy="385560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1E24"/>
            </a:solidFill>
          </p:spPr>
        </p:sp>
      </p:grpSp>
      <p:grpSp>
        <p:nvGrpSpPr>
          <p:cNvPr id="10" name="Group 10"/>
          <p:cNvGrpSpPr/>
          <p:nvPr/>
        </p:nvGrpSpPr>
        <p:grpSpPr>
          <a:xfrm>
            <a:off x="-140251" y="-12098"/>
            <a:ext cx="7788600" cy="3616481"/>
            <a:chOff x="0" y="0"/>
            <a:chExt cx="10384800" cy="4821974"/>
          </a:xfrm>
        </p:grpSpPr>
        <p:sp>
          <p:nvSpPr>
            <p:cNvPr id="11" name="AutoShape 11"/>
            <p:cNvSpPr/>
            <p:nvPr/>
          </p:nvSpPr>
          <p:spPr>
            <a:xfrm>
              <a:off x="0" y="0"/>
              <a:ext cx="10384800" cy="4821974"/>
            </a:xfrm>
            <a:prstGeom prst="rect">
              <a:avLst/>
            </a:prstGeom>
            <a:solidFill>
              <a:srgbClr val="FFFFFF">
                <a:alpha val="19608"/>
              </a:srgbClr>
            </a:solidFill>
          </p:spPr>
        </p:sp>
      </p:grpSp>
      <p:sp>
        <p:nvSpPr>
          <p:cNvPr id="12" name="AutoShape 12"/>
          <p:cNvSpPr/>
          <p:nvPr/>
        </p:nvSpPr>
        <p:spPr>
          <a:xfrm>
            <a:off x="318698" y="5889951"/>
            <a:ext cx="3282362" cy="2664866"/>
          </a:xfrm>
          <a:prstGeom prst="rect">
            <a:avLst/>
          </a:prstGeom>
          <a:solidFill>
            <a:schemeClr val="bg1"/>
          </a:solidFill>
        </p:spPr>
      </p:sp>
      <p:sp>
        <p:nvSpPr>
          <p:cNvPr id="13" name="AutoShape 13"/>
          <p:cNvSpPr/>
          <p:nvPr/>
        </p:nvSpPr>
        <p:spPr>
          <a:xfrm>
            <a:off x="383350" y="3779807"/>
            <a:ext cx="3282362" cy="1900761"/>
          </a:xfrm>
          <a:prstGeom prst="rect">
            <a:avLst/>
          </a:prstGeom>
          <a:solidFill>
            <a:srgbClr val="FBDE07"/>
          </a:solidFill>
        </p:spPr>
        <p:txBody>
          <a:bodyPr/>
          <a:lstStyle/>
          <a:p>
            <a:endParaRPr lang="en-AU"/>
          </a:p>
        </p:txBody>
      </p:sp>
      <p:sp>
        <p:nvSpPr>
          <p:cNvPr id="14" name="AutoShape 14"/>
          <p:cNvSpPr/>
          <p:nvPr/>
        </p:nvSpPr>
        <p:spPr>
          <a:xfrm>
            <a:off x="3942959" y="8850034"/>
            <a:ext cx="3282362" cy="1552762"/>
          </a:xfrm>
          <a:prstGeom prst="rect">
            <a:avLst/>
          </a:prstGeom>
          <a:solidFill>
            <a:srgbClr val="ED1E24"/>
          </a:solidFill>
        </p:spPr>
      </p:sp>
      <p:sp>
        <p:nvSpPr>
          <p:cNvPr id="15" name="AutoShape 15"/>
          <p:cNvSpPr/>
          <p:nvPr/>
        </p:nvSpPr>
        <p:spPr>
          <a:xfrm>
            <a:off x="3964849" y="3817655"/>
            <a:ext cx="3276453" cy="1862913"/>
          </a:xfrm>
          <a:prstGeom prst="rect">
            <a:avLst/>
          </a:prstGeom>
          <a:solidFill>
            <a:schemeClr val="bg1"/>
          </a:solidFill>
        </p:spPr>
      </p:sp>
      <p:pic>
        <p:nvPicPr>
          <p:cNvPr id="16" name="Picture 16"/>
          <p:cNvPicPr>
            <a:picLocks noChangeAspect="1"/>
          </p:cNvPicPr>
          <p:nvPr/>
        </p:nvPicPr>
        <p:blipFill>
          <a:blip r:embed="rId2"/>
          <a:srcRect/>
          <a:stretch>
            <a:fillRect/>
          </a:stretch>
        </p:blipFill>
        <p:spPr>
          <a:xfrm>
            <a:off x="262476" y="163326"/>
            <a:ext cx="1323641" cy="1332135"/>
          </a:xfrm>
          <a:prstGeom prst="rect">
            <a:avLst/>
          </a:prstGeom>
        </p:spPr>
      </p:pic>
      <p:sp>
        <p:nvSpPr>
          <p:cNvPr id="17" name="TextBox 17"/>
          <p:cNvSpPr txBox="1"/>
          <p:nvPr/>
        </p:nvSpPr>
        <p:spPr>
          <a:xfrm>
            <a:off x="1720850" y="35533"/>
            <a:ext cx="5526361" cy="1120454"/>
          </a:xfrm>
          <a:prstGeom prst="rect">
            <a:avLst/>
          </a:prstGeom>
        </p:spPr>
        <p:txBody>
          <a:bodyPr wrap="square" lIns="0" tIns="0" rIns="0" bIns="0" rtlCol="0" anchor="t">
            <a:spAutoFit/>
          </a:bodyPr>
          <a:lstStyle/>
          <a:p>
            <a:pPr algn="r">
              <a:lnSpc>
                <a:spcPts val="4392"/>
              </a:lnSpc>
            </a:pPr>
            <a:r>
              <a:rPr lang="en-US" sz="3100" spc="-59">
                <a:solidFill>
                  <a:srgbClr val="7ED957"/>
                </a:solidFill>
                <a:latin typeface="Poppins ExtraBold"/>
              </a:rPr>
              <a:t>YEAR 1</a:t>
            </a:r>
            <a:endParaRPr lang="en-US" sz="3137" spc="-59">
              <a:solidFill>
                <a:srgbClr val="7ED957"/>
              </a:solidFill>
              <a:latin typeface="Poppins ExtraBold"/>
            </a:endParaRPr>
          </a:p>
          <a:p>
            <a:pPr algn="r">
              <a:lnSpc>
                <a:spcPts val="4392"/>
              </a:lnSpc>
            </a:pPr>
            <a:r>
              <a:rPr lang="en-US" sz="3137" spc="-59">
                <a:solidFill>
                  <a:srgbClr val="7ED957"/>
                </a:solidFill>
                <a:latin typeface="Poppins ExtraBold"/>
              </a:rPr>
              <a:t>TERM 2 CURRICULUM NOTE</a:t>
            </a:r>
          </a:p>
        </p:txBody>
      </p:sp>
      <p:sp>
        <p:nvSpPr>
          <p:cNvPr id="19" name="TextBox 19"/>
          <p:cNvSpPr txBox="1"/>
          <p:nvPr/>
        </p:nvSpPr>
        <p:spPr>
          <a:xfrm>
            <a:off x="119422" y="1496437"/>
            <a:ext cx="7111242" cy="1739835"/>
          </a:xfrm>
          <a:prstGeom prst="rect">
            <a:avLst/>
          </a:prstGeom>
        </p:spPr>
        <p:txBody>
          <a:bodyPr wrap="square" lIns="0" tIns="0" rIns="0" bIns="0" rtlCol="0" anchor="t">
            <a:spAutoFit/>
          </a:bodyPr>
          <a:lstStyle/>
          <a:p>
            <a:pPr algn="just">
              <a:lnSpc>
                <a:spcPts val="1709"/>
              </a:lnSpc>
            </a:pPr>
            <a:r>
              <a:rPr lang="en-US" sz="1400" dirty="0">
                <a:solidFill>
                  <a:srgbClr val="FFFFFF"/>
                </a:solidFill>
                <a:latin typeface="Poppins"/>
              </a:rPr>
              <a:t>Welcome to Term 2.  All the students have had a great start to learning in Year 1 and we look forward to seeing their progress throughout this term. We are excited to be implementing a new range of classroom routines that will help to foster their learning through a range of activities. The strategies taught in our  </a:t>
            </a:r>
            <a:r>
              <a:rPr lang="en-US" sz="1400" dirty="0" err="1">
                <a:solidFill>
                  <a:srgbClr val="FFFFFF"/>
                </a:solidFill>
                <a:latin typeface="Poppins"/>
              </a:rPr>
              <a:t>Friendology</a:t>
            </a:r>
            <a:r>
              <a:rPr lang="en-US" sz="1400" dirty="0">
                <a:solidFill>
                  <a:srgbClr val="FFFFFF"/>
                </a:solidFill>
                <a:latin typeface="Poppins"/>
              </a:rPr>
              <a:t> unit in Term 1 will continue to be encouraged. </a:t>
            </a:r>
            <a:r>
              <a:rPr lang="en-US" sz="1400">
                <a:solidFill>
                  <a:srgbClr val="FFFFFF"/>
                </a:solidFill>
                <a:latin typeface="Poppins"/>
              </a:rPr>
              <a:t>We </a:t>
            </a:r>
            <a:r>
              <a:rPr lang="en-US" sz="1400" dirty="0">
                <a:solidFill>
                  <a:srgbClr val="FFFFFF"/>
                </a:solidFill>
                <a:latin typeface="Poppins"/>
              </a:rPr>
              <a:t>ask that you assist your children in maintaining and creating positive </a:t>
            </a:r>
            <a:r>
              <a:rPr lang="en-US" sz="1400">
                <a:solidFill>
                  <a:srgbClr val="FFFFFF"/>
                </a:solidFill>
                <a:latin typeface="Poppins"/>
              </a:rPr>
              <a:t>healthy friendships.  </a:t>
            </a:r>
            <a:r>
              <a:rPr lang="en-US" sz="1400" dirty="0">
                <a:solidFill>
                  <a:srgbClr val="FFFFFF"/>
                </a:solidFill>
                <a:latin typeface="Poppins"/>
              </a:rPr>
              <a:t>If you have any questions regarding your child please contact their classroom teacher.   </a:t>
            </a:r>
            <a:endParaRPr lang="en-US" sz="1400" dirty="0">
              <a:solidFill>
                <a:srgbClr val="FFFFFF"/>
              </a:solidFill>
              <a:latin typeface="Poppins"/>
              <a:cs typeface="Poppins"/>
            </a:endParaRPr>
          </a:p>
        </p:txBody>
      </p:sp>
      <p:sp>
        <p:nvSpPr>
          <p:cNvPr id="20" name="TextBox 20"/>
          <p:cNvSpPr txBox="1"/>
          <p:nvPr/>
        </p:nvSpPr>
        <p:spPr>
          <a:xfrm>
            <a:off x="424711" y="3866640"/>
            <a:ext cx="2992396" cy="1819985"/>
          </a:xfrm>
          <a:prstGeom prst="rect">
            <a:avLst/>
          </a:prstGeom>
        </p:spPr>
        <p:txBody>
          <a:bodyPr wrap="square" lIns="0" tIns="0" rIns="0" bIns="0" rtlCol="0" anchor="t">
            <a:spAutoFit/>
          </a:bodyPr>
          <a:lstStyle/>
          <a:p>
            <a:pPr>
              <a:lnSpc>
                <a:spcPts val="2380"/>
              </a:lnSpc>
            </a:pPr>
            <a:r>
              <a:rPr lang="en-US" sz="1700" spc="-56" dirty="0">
                <a:solidFill>
                  <a:srgbClr val="FFFFFF"/>
                </a:solidFill>
                <a:latin typeface="Poppins ExtraBold"/>
              </a:rPr>
              <a:t>IMPORTANT DATES</a:t>
            </a:r>
          </a:p>
          <a:p>
            <a:pPr>
              <a:lnSpc>
                <a:spcPts val="2380"/>
              </a:lnSpc>
            </a:pPr>
            <a:r>
              <a:rPr lang="en-US" sz="1400" spc="-56" dirty="0">
                <a:solidFill>
                  <a:srgbClr val="000000"/>
                </a:solidFill>
                <a:latin typeface="Poppins"/>
                <a:cs typeface="Poppins" panose="00000500000000000000" pitchFamily="2" charset="0"/>
              </a:rPr>
              <a:t>Wednesday 24</a:t>
            </a:r>
            <a:r>
              <a:rPr lang="en-US" sz="1400" spc="-56" baseline="30000" dirty="0">
                <a:solidFill>
                  <a:srgbClr val="000000"/>
                </a:solidFill>
                <a:latin typeface="Poppins"/>
                <a:cs typeface="Poppins" panose="00000500000000000000" pitchFamily="2" charset="0"/>
              </a:rPr>
              <a:t>th</a:t>
            </a:r>
            <a:r>
              <a:rPr lang="en-US" sz="1400" spc="-56" dirty="0">
                <a:solidFill>
                  <a:srgbClr val="000000"/>
                </a:solidFill>
                <a:latin typeface="Poppins"/>
                <a:cs typeface="Poppins" panose="00000500000000000000" pitchFamily="2" charset="0"/>
              </a:rPr>
              <a:t> May – School Photos</a:t>
            </a:r>
          </a:p>
          <a:p>
            <a:pPr>
              <a:lnSpc>
                <a:spcPts val="2380"/>
              </a:lnSpc>
            </a:pPr>
            <a:r>
              <a:rPr lang="en-US" sz="1400" spc="-56" dirty="0">
                <a:solidFill>
                  <a:srgbClr val="000000"/>
                </a:solidFill>
                <a:latin typeface="Poppins"/>
                <a:cs typeface="Poppins" panose="00000500000000000000" pitchFamily="2" charset="0"/>
              </a:rPr>
              <a:t>Friday 26</a:t>
            </a:r>
            <a:r>
              <a:rPr lang="en-US" sz="1400" spc="-56" baseline="30000" dirty="0">
                <a:solidFill>
                  <a:srgbClr val="000000"/>
                </a:solidFill>
                <a:latin typeface="Poppins"/>
                <a:cs typeface="Poppins" panose="00000500000000000000" pitchFamily="2" charset="0"/>
              </a:rPr>
              <a:t>th</a:t>
            </a:r>
            <a:r>
              <a:rPr lang="en-US" sz="1400" spc="-56" dirty="0">
                <a:solidFill>
                  <a:srgbClr val="000000"/>
                </a:solidFill>
                <a:latin typeface="Poppins"/>
                <a:cs typeface="Poppins" panose="00000500000000000000" pitchFamily="2" charset="0"/>
              </a:rPr>
              <a:t> May – Class Mass</a:t>
            </a:r>
          </a:p>
          <a:p>
            <a:pPr>
              <a:lnSpc>
                <a:spcPts val="2380"/>
              </a:lnSpc>
            </a:pPr>
            <a:r>
              <a:rPr lang="en-US" sz="1400" spc="-56" dirty="0">
                <a:solidFill>
                  <a:srgbClr val="000000"/>
                </a:solidFill>
                <a:latin typeface="Poppins"/>
                <a:cs typeface="Poppins" panose="00000500000000000000" pitchFamily="2" charset="0"/>
              </a:rPr>
              <a:t>Tuesday 6</a:t>
            </a:r>
            <a:r>
              <a:rPr lang="en-US" sz="1400" spc="-56" baseline="30000" dirty="0">
                <a:solidFill>
                  <a:srgbClr val="000000"/>
                </a:solidFill>
                <a:latin typeface="Poppins"/>
                <a:cs typeface="Poppins" panose="00000500000000000000" pitchFamily="2" charset="0"/>
              </a:rPr>
              <a:t>th</a:t>
            </a:r>
            <a:r>
              <a:rPr lang="en-US" sz="1400" spc="-56" dirty="0">
                <a:solidFill>
                  <a:srgbClr val="000000"/>
                </a:solidFill>
                <a:latin typeface="Poppins"/>
                <a:cs typeface="Poppins" panose="00000500000000000000" pitchFamily="2" charset="0"/>
              </a:rPr>
              <a:t> June – Faith and Learning walk</a:t>
            </a:r>
          </a:p>
        </p:txBody>
      </p:sp>
      <p:sp>
        <p:nvSpPr>
          <p:cNvPr id="21" name="TextBox 21"/>
          <p:cNvSpPr txBox="1"/>
          <p:nvPr/>
        </p:nvSpPr>
        <p:spPr>
          <a:xfrm>
            <a:off x="4044563" y="8894203"/>
            <a:ext cx="2759437" cy="291875"/>
          </a:xfrm>
          <a:prstGeom prst="rect">
            <a:avLst/>
          </a:prstGeom>
        </p:spPr>
        <p:txBody>
          <a:bodyPr lIns="0" tIns="0" rIns="0" bIns="0" rtlCol="0" anchor="t">
            <a:spAutoFit/>
          </a:bodyPr>
          <a:lstStyle/>
          <a:p>
            <a:pPr>
              <a:lnSpc>
                <a:spcPts val="2380"/>
              </a:lnSpc>
            </a:pPr>
            <a:r>
              <a:rPr lang="en-US" sz="1700" spc="-56">
                <a:solidFill>
                  <a:srgbClr val="FFFFFF"/>
                </a:solidFill>
                <a:latin typeface="Poppins ExtraBold"/>
              </a:rPr>
              <a:t>CONTACT US:</a:t>
            </a:r>
          </a:p>
        </p:txBody>
      </p:sp>
      <p:sp>
        <p:nvSpPr>
          <p:cNvPr id="22" name="TextBox 22"/>
          <p:cNvSpPr txBox="1"/>
          <p:nvPr/>
        </p:nvSpPr>
        <p:spPr>
          <a:xfrm>
            <a:off x="488626" y="5969213"/>
            <a:ext cx="2759437" cy="291875"/>
          </a:xfrm>
          <a:prstGeom prst="rect">
            <a:avLst/>
          </a:prstGeom>
        </p:spPr>
        <p:txBody>
          <a:bodyPr lIns="0" tIns="0" rIns="0" bIns="0" rtlCol="0" anchor="t">
            <a:spAutoFit/>
          </a:bodyPr>
          <a:lstStyle/>
          <a:p>
            <a:pPr>
              <a:lnSpc>
                <a:spcPts val="2380"/>
              </a:lnSpc>
            </a:pPr>
            <a:r>
              <a:rPr lang="en-US" sz="1700" spc="-56">
                <a:solidFill>
                  <a:srgbClr val="002060"/>
                </a:solidFill>
                <a:latin typeface="Poppins ExtraBold"/>
              </a:rPr>
              <a:t>REMINDER</a:t>
            </a:r>
          </a:p>
        </p:txBody>
      </p:sp>
      <p:sp>
        <p:nvSpPr>
          <p:cNvPr id="24" name="TextBox 24"/>
          <p:cNvSpPr txBox="1"/>
          <p:nvPr/>
        </p:nvSpPr>
        <p:spPr>
          <a:xfrm>
            <a:off x="4008560" y="9213767"/>
            <a:ext cx="3189030" cy="1204048"/>
          </a:xfrm>
          <a:prstGeom prst="rect">
            <a:avLst/>
          </a:prstGeom>
        </p:spPr>
        <p:txBody>
          <a:bodyPr lIns="0" tIns="0" rIns="0" bIns="0" rtlCol="0" anchor="t">
            <a:spAutoFit/>
          </a:bodyPr>
          <a:lstStyle/>
          <a:p>
            <a:pPr algn="just">
              <a:lnSpc>
                <a:spcPts val="1911"/>
              </a:lnSpc>
            </a:pPr>
            <a:r>
              <a:rPr lang="en-US" sz="1300">
                <a:solidFill>
                  <a:srgbClr val="FFFFFF"/>
                </a:solidFill>
                <a:latin typeface="Poppins"/>
                <a:hlinkClick r:id="rId3"/>
              </a:rPr>
              <a:t>Jemma.satchell@dbb.catholic.edu.au</a:t>
            </a:r>
            <a:endParaRPr lang="en-US" sz="1300">
              <a:solidFill>
                <a:srgbClr val="FFFFFF"/>
              </a:solidFill>
              <a:latin typeface="Poppins"/>
            </a:endParaRPr>
          </a:p>
          <a:p>
            <a:pPr algn="just">
              <a:lnSpc>
                <a:spcPts val="1911"/>
              </a:lnSpc>
            </a:pPr>
            <a:r>
              <a:rPr lang="en-US" sz="1300">
                <a:solidFill>
                  <a:srgbClr val="FFFFFF"/>
                </a:solidFill>
                <a:latin typeface="Poppins"/>
                <a:hlinkClick r:id="rId4"/>
              </a:rPr>
              <a:t>Janelle.pitcher@dbb.catholic.edu.au</a:t>
            </a:r>
            <a:endParaRPr lang="en-US" sz="1300">
              <a:solidFill>
                <a:srgbClr val="FFFFFF"/>
              </a:solidFill>
              <a:latin typeface="Poppins"/>
            </a:endParaRPr>
          </a:p>
          <a:p>
            <a:pPr algn="just">
              <a:lnSpc>
                <a:spcPts val="1911"/>
              </a:lnSpc>
            </a:pPr>
            <a:r>
              <a:rPr lang="en-US" sz="1300">
                <a:solidFill>
                  <a:srgbClr val="FFFFFF"/>
                </a:solidFill>
                <a:latin typeface="Poppins"/>
                <a:hlinkClick r:id="rId5"/>
              </a:rPr>
              <a:t>Aleisha.fox@dbb.catholic.edu.au</a:t>
            </a:r>
            <a:endParaRPr lang="en-US" sz="1300">
              <a:solidFill>
                <a:srgbClr val="FFFFFF"/>
              </a:solidFill>
              <a:latin typeface="Poppins"/>
            </a:endParaRPr>
          </a:p>
          <a:p>
            <a:pPr algn="just">
              <a:lnSpc>
                <a:spcPts val="1911"/>
              </a:lnSpc>
            </a:pPr>
            <a:r>
              <a:rPr lang="en-US" sz="1300">
                <a:solidFill>
                  <a:srgbClr val="FFFFFF"/>
                </a:solidFill>
                <a:latin typeface="Poppins"/>
                <a:hlinkClick r:id="rId4"/>
              </a:rPr>
              <a:t>Courtney.orman@dbb.catholic.edu.au</a:t>
            </a:r>
            <a:endParaRPr lang="en-US" sz="1300">
              <a:solidFill>
                <a:srgbClr val="FFFFFF"/>
              </a:solidFill>
              <a:latin typeface="Poppins"/>
            </a:endParaRPr>
          </a:p>
          <a:p>
            <a:pPr algn="just">
              <a:lnSpc>
                <a:spcPts val="1911"/>
              </a:lnSpc>
            </a:pPr>
            <a:endParaRPr lang="en-US" sz="1300">
              <a:solidFill>
                <a:srgbClr val="FFFFFF"/>
              </a:solidFill>
              <a:latin typeface="Poppins"/>
            </a:endParaRPr>
          </a:p>
        </p:txBody>
      </p:sp>
      <p:sp>
        <p:nvSpPr>
          <p:cNvPr id="25" name="TextBox 25"/>
          <p:cNvSpPr txBox="1"/>
          <p:nvPr/>
        </p:nvSpPr>
        <p:spPr>
          <a:xfrm>
            <a:off x="424710" y="6261100"/>
            <a:ext cx="3048740" cy="2115964"/>
          </a:xfrm>
          <a:prstGeom prst="rect">
            <a:avLst/>
          </a:prstGeom>
        </p:spPr>
        <p:txBody>
          <a:bodyPr wrap="square" lIns="0" tIns="0" rIns="0" bIns="0" rtlCol="0" anchor="t">
            <a:spAutoFit/>
          </a:bodyPr>
          <a:lstStyle/>
          <a:p>
            <a:pPr algn="just"/>
            <a:r>
              <a:rPr lang="en-US" sz="1250" b="1">
                <a:solidFill>
                  <a:srgbClr val="002060"/>
                </a:solidFill>
                <a:latin typeface="Poppins"/>
              </a:rPr>
              <a:t>COMPASS: </a:t>
            </a:r>
            <a:r>
              <a:rPr lang="en-US" sz="1250">
                <a:solidFill>
                  <a:srgbClr val="002060"/>
                </a:solidFill>
                <a:latin typeface="Poppins"/>
              </a:rPr>
              <a:t>All student absences must be recorded on Compass. If your child is late to school, they must be signed in at the office using the Compass kiosk,  by a parent/carer. If your child is being picked up early from school, they must be signed out at the office using the Compass kiosk. Please see the attached information on how to record student absences on Compass.</a:t>
            </a:r>
          </a:p>
        </p:txBody>
      </p:sp>
      <p:sp>
        <p:nvSpPr>
          <p:cNvPr id="26" name="TextBox 26"/>
          <p:cNvSpPr txBox="1"/>
          <p:nvPr/>
        </p:nvSpPr>
        <p:spPr>
          <a:xfrm>
            <a:off x="4249046" y="3862276"/>
            <a:ext cx="2904832" cy="292196"/>
          </a:xfrm>
          <a:prstGeom prst="rect">
            <a:avLst/>
          </a:prstGeom>
        </p:spPr>
        <p:txBody>
          <a:bodyPr lIns="0" tIns="0" rIns="0" bIns="0" rtlCol="0" anchor="t">
            <a:spAutoFit/>
          </a:bodyPr>
          <a:lstStyle/>
          <a:p>
            <a:pPr>
              <a:lnSpc>
                <a:spcPts val="2392"/>
              </a:lnSpc>
            </a:pPr>
            <a:r>
              <a:rPr lang="en-US" sz="1708" spc="-56">
                <a:solidFill>
                  <a:srgbClr val="002060"/>
                </a:solidFill>
                <a:latin typeface="Poppins ExtraBold"/>
              </a:rPr>
              <a:t>SPECIALIST TIMETABLE</a:t>
            </a:r>
          </a:p>
        </p:txBody>
      </p:sp>
      <p:sp>
        <p:nvSpPr>
          <p:cNvPr id="27" name="TextBox 27"/>
          <p:cNvSpPr txBox="1"/>
          <p:nvPr/>
        </p:nvSpPr>
        <p:spPr>
          <a:xfrm>
            <a:off x="3894877" y="4143756"/>
            <a:ext cx="3338864" cy="1534947"/>
          </a:xfrm>
          <a:prstGeom prst="rect">
            <a:avLst/>
          </a:prstGeom>
        </p:spPr>
        <p:txBody>
          <a:bodyPr wrap="square" lIns="0" tIns="0" rIns="0" bIns="0" rtlCol="0" anchor="t">
            <a:spAutoFit/>
          </a:bodyPr>
          <a:lstStyle/>
          <a:p>
            <a:pPr marL="140335" lvl="1" algn="just">
              <a:lnSpc>
                <a:spcPts val="1911"/>
              </a:lnSpc>
            </a:pPr>
            <a:r>
              <a:rPr lang="en-US" sz="1400" dirty="0">
                <a:solidFill>
                  <a:srgbClr val="002060"/>
                </a:solidFill>
                <a:ea typeface="+mn-lt"/>
                <a:cs typeface="+mn-lt"/>
              </a:rPr>
              <a:t>Homework: Monday </a:t>
            </a:r>
            <a:endParaRPr lang="en-US" dirty="0"/>
          </a:p>
          <a:p>
            <a:pPr marL="140335" lvl="1" algn="just">
              <a:lnSpc>
                <a:spcPts val="1911"/>
              </a:lnSpc>
            </a:pPr>
            <a:r>
              <a:rPr lang="en-US" sz="1400" dirty="0">
                <a:solidFill>
                  <a:srgbClr val="002060"/>
                </a:solidFill>
                <a:ea typeface="+mn-lt"/>
                <a:cs typeface="+mn-lt"/>
              </a:rPr>
              <a:t>Classroom Sport: Monday</a:t>
            </a:r>
            <a:endParaRPr lang="en-US" dirty="0"/>
          </a:p>
          <a:p>
            <a:pPr marL="140335" lvl="1" algn="just">
              <a:lnSpc>
                <a:spcPts val="1911"/>
              </a:lnSpc>
            </a:pPr>
            <a:r>
              <a:rPr lang="en-US" sz="1400" dirty="0">
                <a:solidFill>
                  <a:srgbClr val="002060"/>
                </a:solidFill>
                <a:latin typeface="Calibri"/>
                <a:ea typeface="Arimo"/>
                <a:cs typeface="Arimo"/>
              </a:rPr>
              <a:t>Creative Arts: Wednesday</a:t>
            </a:r>
            <a:endParaRPr lang="en-US" sz="1400" dirty="0">
              <a:latin typeface="Calibri"/>
              <a:cs typeface="Calibri"/>
            </a:endParaRPr>
          </a:p>
          <a:p>
            <a:pPr marL="140335" lvl="1" algn="just">
              <a:lnSpc>
                <a:spcPts val="1911"/>
              </a:lnSpc>
            </a:pPr>
            <a:r>
              <a:rPr lang="en-US" sz="1400" dirty="0">
                <a:solidFill>
                  <a:srgbClr val="002060"/>
                </a:solidFill>
                <a:latin typeface="Calibri"/>
                <a:cs typeface="Calibri"/>
              </a:rPr>
              <a:t>PE: Wednesday</a:t>
            </a:r>
            <a:endParaRPr lang="en-US" sz="1400" dirty="0">
              <a:solidFill>
                <a:srgbClr val="002060"/>
              </a:solidFill>
              <a:latin typeface="Calibri"/>
              <a:ea typeface="Arimo"/>
              <a:cs typeface="Calibri"/>
            </a:endParaRPr>
          </a:p>
          <a:p>
            <a:pPr marL="140335" lvl="1" algn="just">
              <a:lnSpc>
                <a:spcPts val="1911"/>
              </a:lnSpc>
            </a:pPr>
            <a:r>
              <a:rPr lang="en-US" sz="1400" dirty="0">
                <a:solidFill>
                  <a:srgbClr val="002060"/>
                </a:solidFill>
                <a:latin typeface="Calibri"/>
                <a:cs typeface="Poppins"/>
              </a:rPr>
              <a:t>Library: Friday</a:t>
            </a:r>
            <a:endParaRPr lang="en-US" sz="1400" dirty="0">
              <a:solidFill>
                <a:srgbClr val="002060"/>
              </a:solidFill>
              <a:latin typeface="Calibri"/>
              <a:ea typeface="Calibri"/>
              <a:cs typeface="Poppins"/>
            </a:endParaRPr>
          </a:p>
          <a:p>
            <a:pPr marL="140335" lvl="1" algn="just"/>
            <a:r>
              <a:rPr lang="en-US" sz="1000" dirty="0">
                <a:solidFill>
                  <a:srgbClr val="002060"/>
                </a:solidFill>
                <a:latin typeface="Poppins"/>
              </a:rPr>
              <a:t>Sport uniform to be worn Monday and Wednesday, full Winter uniform all other days. </a:t>
            </a:r>
            <a:endParaRPr lang="en-US" sz="1000" dirty="0">
              <a:solidFill>
                <a:srgbClr val="002060"/>
              </a:solidFill>
              <a:latin typeface="Poppins"/>
              <a:cs typeface="Poppins"/>
            </a:endParaRPr>
          </a:p>
        </p:txBody>
      </p:sp>
      <p:sp>
        <p:nvSpPr>
          <p:cNvPr id="29" name="TextBox 22">
            <a:extLst>
              <a:ext uri="{FF2B5EF4-FFF2-40B4-BE49-F238E27FC236}">
                <a16:creationId xmlns:a16="http://schemas.microsoft.com/office/drawing/2014/main" id="{67087F92-1A7A-4318-AEDB-2A3D718A68A0}"/>
              </a:ext>
            </a:extLst>
          </p:cNvPr>
          <p:cNvSpPr txBox="1"/>
          <p:nvPr/>
        </p:nvSpPr>
        <p:spPr>
          <a:xfrm>
            <a:off x="4152465" y="5991490"/>
            <a:ext cx="2759437" cy="291875"/>
          </a:xfrm>
          <a:prstGeom prst="rect">
            <a:avLst/>
          </a:prstGeom>
        </p:spPr>
        <p:txBody>
          <a:bodyPr lIns="0" tIns="0" rIns="0" bIns="0" rtlCol="0" anchor="t">
            <a:spAutoFit/>
          </a:bodyPr>
          <a:lstStyle/>
          <a:p>
            <a:pPr>
              <a:lnSpc>
                <a:spcPts val="2380"/>
              </a:lnSpc>
            </a:pPr>
            <a:r>
              <a:rPr lang="en-US" sz="1700" spc="-56">
                <a:solidFill>
                  <a:schemeClr val="bg1"/>
                </a:solidFill>
                <a:latin typeface="Poppins ExtraBold"/>
              </a:rPr>
              <a:t>GENERAL REMINDERS</a:t>
            </a:r>
          </a:p>
        </p:txBody>
      </p:sp>
      <p:sp>
        <p:nvSpPr>
          <p:cNvPr id="30" name="TextBox 25">
            <a:extLst>
              <a:ext uri="{FF2B5EF4-FFF2-40B4-BE49-F238E27FC236}">
                <a16:creationId xmlns:a16="http://schemas.microsoft.com/office/drawing/2014/main" id="{32B61F6C-9456-4616-9ADB-58213CCD3E52}"/>
              </a:ext>
            </a:extLst>
          </p:cNvPr>
          <p:cNvSpPr txBox="1"/>
          <p:nvPr/>
        </p:nvSpPr>
        <p:spPr>
          <a:xfrm>
            <a:off x="4044563" y="6261088"/>
            <a:ext cx="3005775" cy="2300886"/>
          </a:xfrm>
          <a:prstGeom prst="rect">
            <a:avLst/>
          </a:prstGeom>
        </p:spPr>
        <p:txBody>
          <a:bodyPr lIns="0" tIns="0" rIns="0" bIns="0" rtlCol="0" anchor="t">
            <a:spAutoFit/>
          </a:bodyPr>
          <a:lstStyle/>
          <a:p>
            <a:pPr algn="just">
              <a:lnSpc>
                <a:spcPts val="1764"/>
              </a:lnSpc>
            </a:pPr>
            <a:r>
              <a:rPr lang="en-US" sz="1400" b="1">
                <a:solidFill>
                  <a:srgbClr val="002060"/>
                </a:solidFill>
                <a:latin typeface="Poppins"/>
              </a:rPr>
              <a:t>Homework will commence in Week 2. Students will need to bring their homework bag in every Monday to borrow a new home reader.  If they do not return their reader they will not be able to borrow a new one.</a:t>
            </a:r>
          </a:p>
          <a:p>
            <a:pPr algn="just">
              <a:lnSpc>
                <a:spcPts val="1764"/>
              </a:lnSpc>
            </a:pPr>
            <a:r>
              <a:rPr lang="en-US" sz="1400" b="1">
                <a:solidFill>
                  <a:srgbClr val="002060"/>
                </a:solidFill>
                <a:latin typeface="Poppins"/>
              </a:rPr>
              <a:t>Please ensure all students are wearing the correct uniform including  haircuts and shoes.</a:t>
            </a:r>
          </a:p>
        </p:txBody>
      </p:sp>
      <p:pic>
        <p:nvPicPr>
          <p:cNvPr id="7" name="Picture 6" descr="A picture containing text, indoor, cluttered&#10;&#10;Description automatically generated">
            <a:extLst>
              <a:ext uri="{FF2B5EF4-FFF2-40B4-BE49-F238E27FC236}">
                <a16:creationId xmlns:a16="http://schemas.microsoft.com/office/drawing/2014/main" id="{25F2F258-AC76-45DE-A23A-EEC4E7BD4F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4248" b="16776"/>
          <a:stretch/>
        </p:blipFill>
        <p:spPr>
          <a:xfrm>
            <a:off x="331179" y="8833851"/>
            <a:ext cx="3269881" cy="15689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4A91"/>
        </a:solidFill>
        <a:effectLst/>
      </p:bgPr>
    </p:bg>
    <p:spTree>
      <p:nvGrpSpPr>
        <p:cNvPr id="1" name=""/>
        <p:cNvGrpSpPr/>
        <p:nvPr/>
      </p:nvGrpSpPr>
      <p:grpSpPr>
        <a:xfrm>
          <a:off x="0" y="0"/>
          <a:ext cx="0" cy="0"/>
          <a:chOff x="0" y="0"/>
          <a:chExt cx="0" cy="0"/>
        </a:xfrm>
      </p:grpSpPr>
      <p:grpSp>
        <p:nvGrpSpPr>
          <p:cNvPr id="10" name="Group 10"/>
          <p:cNvGrpSpPr/>
          <p:nvPr/>
        </p:nvGrpSpPr>
        <p:grpSpPr>
          <a:xfrm>
            <a:off x="-114300" y="-35864"/>
            <a:ext cx="7788600" cy="1278497"/>
            <a:chOff x="0" y="0"/>
            <a:chExt cx="10384800" cy="1704663"/>
          </a:xfrm>
        </p:grpSpPr>
        <p:sp>
          <p:nvSpPr>
            <p:cNvPr id="11" name="AutoShape 11"/>
            <p:cNvSpPr/>
            <p:nvPr/>
          </p:nvSpPr>
          <p:spPr>
            <a:xfrm>
              <a:off x="0" y="0"/>
              <a:ext cx="10384800" cy="1704663"/>
            </a:xfrm>
            <a:prstGeom prst="rect">
              <a:avLst/>
            </a:prstGeom>
            <a:solidFill>
              <a:srgbClr val="FFFFFF">
                <a:alpha val="19608"/>
              </a:srgbClr>
            </a:solidFill>
          </p:spPr>
        </p:sp>
      </p:grpSp>
      <p:pic>
        <p:nvPicPr>
          <p:cNvPr id="16" name="Picture 16"/>
          <p:cNvPicPr>
            <a:picLocks noChangeAspect="1"/>
          </p:cNvPicPr>
          <p:nvPr/>
        </p:nvPicPr>
        <p:blipFill>
          <a:blip r:embed="rId3"/>
          <a:srcRect/>
          <a:stretch>
            <a:fillRect/>
          </a:stretch>
        </p:blipFill>
        <p:spPr>
          <a:xfrm>
            <a:off x="262476" y="50930"/>
            <a:ext cx="1184105" cy="1191704"/>
          </a:xfrm>
          <a:prstGeom prst="rect">
            <a:avLst/>
          </a:prstGeom>
        </p:spPr>
      </p:pic>
      <p:sp>
        <p:nvSpPr>
          <p:cNvPr id="17" name="TextBox 17"/>
          <p:cNvSpPr txBox="1"/>
          <p:nvPr/>
        </p:nvSpPr>
        <p:spPr>
          <a:xfrm>
            <a:off x="1446581" y="35533"/>
            <a:ext cx="5800630" cy="1100109"/>
          </a:xfrm>
          <a:prstGeom prst="rect">
            <a:avLst/>
          </a:prstGeom>
        </p:spPr>
        <p:txBody>
          <a:bodyPr wrap="square" lIns="0" tIns="0" rIns="0" bIns="0" rtlCol="0" anchor="t">
            <a:spAutoFit/>
          </a:bodyPr>
          <a:lstStyle/>
          <a:p>
            <a:pPr algn="r">
              <a:lnSpc>
                <a:spcPts val="4392"/>
              </a:lnSpc>
            </a:pPr>
            <a:r>
              <a:rPr lang="en-US" sz="3100" spc="-59">
                <a:solidFill>
                  <a:srgbClr val="7ED957"/>
                </a:solidFill>
                <a:latin typeface="Poppins ExtraBold"/>
              </a:rPr>
              <a:t>YEAR 1</a:t>
            </a:r>
            <a:endParaRPr lang="en-US" sz="3137" spc="-59">
              <a:solidFill>
                <a:srgbClr val="7ED957"/>
              </a:solidFill>
              <a:latin typeface="Poppins ExtraBold"/>
            </a:endParaRPr>
          </a:p>
          <a:p>
            <a:pPr algn="r">
              <a:lnSpc>
                <a:spcPts val="4392"/>
              </a:lnSpc>
            </a:pPr>
            <a:r>
              <a:rPr lang="en-US" sz="3137" spc="-59">
                <a:solidFill>
                  <a:srgbClr val="7ED957"/>
                </a:solidFill>
                <a:latin typeface="Poppins ExtraBold"/>
              </a:rPr>
              <a:t>TERM 2 CURRICULUM NOTE</a:t>
            </a:r>
          </a:p>
        </p:txBody>
      </p:sp>
      <p:graphicFrame>
        <p:nvGraphicFramePr>
          <p:cNvPr id="36" name="Table 36">
            <a:extLst>
              <a:ext uri="{FF2B5EF4-FFF2-40B4-BE49-F238E27FC236}">
                <a16:creationId xmlns:a16="http://schemas.microsoft.com/office/drawing/2014/main" id="{B3AC769F-25CD-B7A2-A1B4-D47ADA80FBF5}"/>
              </a:ext>
            </a:extLst>
          </p:cNvPr>
          <p:cNvGraphicFramePr>
            <a:graphicFrameLocks noGrp="1"/>
          </p:cNvGraphicFramePr>
          <p:nvPr>
            <p:extLst>
              <p:ext uri="{D42A27DB-BD31-4B8C-83A1-F6EECF244321}">
                <p14:modId xmlns:p14="http://schemas.microsoft.com/office/powerpoint/2010/main" val="1174893711"/>
              </p:ext>
            </p:extLst>
          </p:nvPr>
        </p:nvGraphicFramePr>
        <p:xfrm>
          <a:off x="198474" y="1280923"/>
          <a:ext cx="7159256" cy="9213650"/>
        </p:xfrm>
        <a:graphic>
          <a:graphicData uri="http://schemas.openxmlformats.org/drawingml/2006/table">
            <a:tbl>
              <a:tblPr firstRow="1" bandRow="1">
                <a:tableStyleId>{5C22544A-7EE6-4342-B048-85BDC9FD1C3A}</a:tableStyleId>
              </a:tblPr>
              <a:tblGrid>
                <a:gridCol w="7159256">
                  <a:extLst>
                    <a:ext uri="{9D8B030D-6E8A-4147-A177-3AD203B41FA5}">
                      <a16:colId xmlns:a16="http://schemas.microsoft.com/office/drawing/2014/main" val="2389123367"/>
                    </a:ext>
                  </a:extLst>
                </a:gridCol>
              </a:tblGrid>
              <a:tr h="1139936">
                <a:tc>
                  <a:txBody>
                    <a:bodyPr/>
                    <a:lstStyle/>
                    <a:p>
                      <a:pPr algn="ctr"/>
                      <a:r>
                        <a:rPr lang="en-AU" dirty="0">
                          <a:solidFill>
                            <a:schemeClr val="tx1"/>
                          </a:solidFill>
                        </a:rPr>
                        <a:t>Religious Education</a:t>
                      </a:r>
                    </a:p>
                    <a:p>
                      <a:pPr marL="0" lvl="0" indent="0" algn="l">
                        <a:lnSpc>
                          <a:spcPct val="100000"/>
                        </a:lnSpc>
                        <a:buNone/>
                      </a:pPr>
                      <a:r>
                        <a:rPr lang="en-AU" sz="1400" b="0" i="0" u="none" strike="noStrike" baseline="0" noProof="0" dirty="0">
                          <a:solidFill>
                            <a:srgbClr val="000000"/>
                          </a:solidFill>
                          <a:latin typeface="Calibri"/>
                        </a:rPr>
                        <a:t>The curriculum is designed to provide children with opportunities to respond to the stories of Jesus that they encounter with their hands, hearts and minds. This is achieved via presentations, free expression, and journaling in order to draw them into the mystery of God. </a:t>
                      </a:r>
                      <a:endParaRPr lang="en-AU" sz="1400" dirty="0"/>
                    </a:p>
                  </a:txBody>
                  <a:tcPr>
                    <a:solidFill>
                      <a:schemeClr val="accent5">
                        <a:lumMod val="20000"/>
                        <a:lumOff val="80000"/>
                      </a:schemeClr>
                    </a:solidFill>
                  </a:tcPr>
                </a:tc>
                <a:extLst>
                  <a:ext uri="{0D108BD9-81ED-4DB2-BD59-A6C34878D82A}">
                    <a16:rowId xmlns:a16="http://schemas.microsoft.com/office/drawing/2014/main" val="444816974"/>
                  </a:ext>
                </a:extLst>
              </a:tr>
              <a:tr h="1401171">
                <a:tc>
                  <a:txBody>
                    <a:bodyPr/>
                    <a:lstStyle/>
                    <a:p>
                      <a:pPr algn="ctr"/>
                      <a:r>
                        <a:rPr lang="en-AU" b="1" dirty="0"/>
                        <a:t>Mathematics</a:t>
                      </a:r>
                    </a:p>
                    <a:p>
                      <a:r>
                        <a:rPr lang="en-AU" sz="1400" b="0" dirty="0"/>
                        <a:t>This term students will focus on building skills in working mathematically across all content areas. Students will be given lots of opportunities to develop their understanding and fluency through communicating thinking and reasoning, understanding and problem solving. They will be engaged in a range of hands on and recording tasks to help consolidate their learning as well as their understanding. </a:t>
                      </a:r>
                    </a:p>
                  </a:txBody>
                  <a:tcPr/>
                </a:tc>
                <a:extLst>
                  <a:ext uri="{0D108BD9-81ED-4DB2-BD59-A6C34878D82A}">
                    <a16:rowId xmlns:a16="http://schemas.microsoft.com/office/drawing/2014/main" val="4231337110"/>
                  </a:ext>
                </a:extLst>
              </a:tr>
              <a:tr h="1424919">
                <a:tc>
                  <a:txBody>
                    <a:bodyPr/>
                    <a:lstStyle/>
                    <a:p>
                      <a:pPr algn="ctr"/>
                      <a:r>
                        <a:rPr lang="en-AU" b="1" dirty="0"/>
                        <a:t>English</a:t>
                      </a:r>
                    </a:p>
                    <a:p>
                      <a:r>
                        <a:rPr lang="en-AU" sz="1400" b="0" dirty="0"/>
                        <a:t>This term we introduce paired fluency tasks that focus on students developing their skills in reading as well as a daily review that currently has a focus on phonics, oral language and high frequency words. Small group instruction is now in place to assist students in reading and comprehension. Our writing program is structured  around the idea of creating texts and understanding texts. Students will be using a range of learnt concepts to create written texts.  </a:t>
                      </a:r>
                      <a:endParaRPr lang="en-AU" sz="1400" b="1" dirty="0"/>
                    </a:p>
                  </a:txBody>
                  <a:tcPr>
                    <a:solidFill>
                      <a:schemeClr val="accent5">
                        <a:lumMod val="20000"/>
                        <a:lumOff val="80000"/>
                      </a:schemeClr>
                    </a:solidFill>
                  </a:tcPr>
                </a:tc>
                <a:extLst>
                  <a:ext uri="{0D108BD9-81ED-4DB2-BD59-A6C34878D82A}">
                    <a16:rowId xmlns:a16="http://schemas.microsoft.com/office/drawing/2014/main" val="2925549268"/>
                  </a:ext>
                </a:extLst>
              </a:tr>
              <a:tr h="1401171">
                <a:tc>
                  <a:txBody>
                    <a:bodyPr/>
                    <a:lstStyle/>
                    <a:p>
                      <a:pPr algn="ctr"/>
                      <a:r>
                        <a:rPr lang="en-AU" b="1" dirty="0"/>
                        <a:t>HSIE-History</a:t>
                      </a:r>
                    </a:p>
                    <a:p>
                      <a:pPr lvl="0" algn="l">
                        <a:buNone/>
                      </a:pPr>
                      <a:r>
                        <a:rPr lang="en-AU" sz="1400" b="0" i="0" u="none" strike="noStrike" noProof="0" dirty="0">
                          <a:solidFill>
                            <a:srgbClr val="000000"/>
                          </a:solidFill>
                          <a:latin typeface="Calibri"/>
                        </a:rPr>
                        <a:t>In Term 2, students will explore significant people, buildings, sites and natural environments in their local area. Students learn why historical sites are important and use this understanding to investigate the importance of a local historical place. Students also examine technology from the past and how it has changed and investigate what impact it has made on people around the world.</a:t>
                      </a:r>
                      <a:endParaRPr lang="en-AU" sz="1400" dirty="0">
                        <a:latin typeface="Calibri"/>
                      </a:endParaRPr>
                    </a:p>
                  </a:txBody>
                  <a:tcPr/>
                </a:tc>
                <a:extLst>
                  <a:ext uri="{0D108BD9-81ED-4DB2-BD59-A6C34878D82A}">
                    <a16:rowId xmlns:a16="http://schemas.microsoft.com/office/drawing/2014/main" val="1173886372"/>
                  </a:ext>
                </a:extLst>
              </a:tr>
              <a:tr h="1116186">
                <a:tc>
                  <a:txBody>
                    <a:bodyPr/>
                    <a:lstStyle/>
                    <a:p>
                      <a:pPr algn="ctr"/>
                      <a:r>
                        <a:rPr lang="en-AU" b="1" dirty="0">
                          <a:latin typeface="+mn-lt"/>
                        </a:rPr>
                        <a:t>PDHPE</a:t>
                      </a:r>
                    </a:p>
                    <a:p>
                      <a:pPr algn="l"/>
                      <a:r>
                        <a:rPr lang="en-AU" sz="1400" b="0" i="0" kern="1200" dirty="0">
                          <a:solidFill>
                            <a:schemeClr val="dk1"/>
                          </a:solidFill>
                          <a:effectLst/>
                          <a:latin typeface="+mn-lt"/>
                          <a:ea typeface="+mn-ea"/>
                          <a:cs typeface="+mn-cs"/>
                        </a:rPr>
                        <a:t>Students will identify and describe the feelings and warning signs that indicate they are in need of help in a range of situations. They will recall and practise the help-seeking strategies they can employ when required through a range of activities. </a:t>
                      </a:r>
                      <a:endParaRPr lang="en-AU" sz="1400" b="1" dirty="0">
                        <a:latin typeface="+mn-lt"/>
                      </a:endParaRPr>
                    </a:p>
                  </a:txBody>
                  <a:tcPr>
                    <a:solidFill>
                      <a:schemeClr val="accent5">
                        <a:lumMod val="20000"/>
                        <a:lumOff val="80000"/>
                      </a:schemeClr>
                    </a:solidFill>
                  </a:tcPr>
                </a:tc>
                <a:extLst>
                  <a:ext uri="{0D108BD9-81ED-4DB2-BD59-A6C34878D82A}">
                    <a16:rowId xmlns:a16="http://schemas.microsoft.com/office/drawing/2014/main" val="1228256165"/>
                  </a:ext>
                </a:extLst>
              </a:tr>
              <a:tr h="1021191">
                <a:tc>
                  <a:txBody>
                    <a:bodyPr/>
                    <a:lstStyle/>
                    <a:p>
                      <a:pPr algn="ctr"/>
                      <a:r>
                        <a:rPr lang="en-AU" b="1" dirty="0"/>
                        <a:t>Science and Technology</a:t>
                      </a:r>
                    </a:p>
                    <a:p>
                      <a:pPr algn="l"/>
                      <a:r>
                        <a:rPr lang="en-AU" sz="1400" b="0" i="0" kern="1200" dirty="0">
                          <a:solidFill>
                            <a:schemeClr val="dk1"/>
                          </a:solidFill>
                          <a:effectLst/>
                          <a:latin typeface="+mn-lt"/>
                          <a:ea typeface="+mn-ea"/>
                          <a:cs typeface="+mn-cs"/>
                        </a:rPr>
                        <a:t>Physical World strand focuses on the identification of light, sound and heat energy, and how they are sensed and produced. This unit allows students to further develop their understanding of forces and energy and how these can be used for specific purposes in products.</a:t>
                      </a:r>
                      <a:endParaRPr lang="en-AU" sz="1400" b="0" dirty="0"/>
                    </a:p>
                  </a:txBody>
                  <a:tcPr/>
                </a:tc>
                <a:extLst>
                  <a:ext uri="{0D108BD9-81ED-4DB2-BD59-A6C34878D82A}">
                    <a16:rowId xmlns:a16="http://schemas.microsoft.com/office/drawing/2014/main" val="3493989372"/>
                  </a:ext>
                </a:extLst>
              </a:tr>
              <a:tr h="1638657">
                <a:tc>
                  <a:txBody>
                    <a:bodyPr/>
                    <a:lstStyle/>
                    <a:p>
                      <a:pPr algn="ctr"/>
                      <a:r>
                        <a:rPr lang="en-AU" b="1" dirty="0"/>
                        <a:t>Creative Arts</a:t>
                      </a:r>
                      <a:endParaRPr lang="en-AU" dirty="0"/>
                    </a:p>
                    <a:p>
                      <a:pPr lvl="0">
                        <a:buNone/>
                      </a:pPr>
                      <a:r>
                        <a:rPr lang="en-AU" sz="1400" b="0" i="0" u="none" strike="noStrike" baseline="0" noProof="0" dirty="0">
                          <a:solidFill>
                            <a:srgbClr val="000000"/>
                          </a:solidFill>
                          <a:latin typeface="Calibri"/>
                        </a:rPr>
                        <a:t>The Visual Art unit focuses on a variety of shapes, forms, lines, structures to explore how artists interpret heat, sound and light. The main skills of this unit are drawing and print making.</a:t>
                      </a:r>
                      <a:endParaRPr lang="en-AU" sz="1400" dirty="0"/>
                    </a:p>
                    <a:p>
                      <a:pPr lvl="0">
                        <a:buNone/>
                      </a:pPr>
                      <a:r>
                        <a:rPr lang="en-AU" sz="1400" b="0" i="0" u="none" strike="noStrike" noProof="0" dirty="0">
                          <a:solidFill>
                            <a:srgbClr val="242424"/>
                          </a:solidFill>
                          <a:latin typeface="Calibri"/>
                        </a:rPr>
                        <a:t>In CAPA this term, Year 1 are exploring music through engaging with the elements of pitch, duration and dynamics using the syllabus outcomes of performing, listening and organising sound</a:t>
                      </a:r>
                      <a:endParaRPr lang="en-AU" sz="1400" dirty="0"/>
                    </a:p>
                  </a:txBody>
                  <a:tcPr>
                    <a:solidFill>
                      <a:schemeClr val="accent5">
                        <a:lumMod val="20000"/>
                        <a:lumOff val="80000"/>
                      </a:schemeClr>
                    </a:solidFill>
                  </a:tcPr>
                </a:tc>
                <a:extLst>
                  <a:ext uri="{0D108BD9-81ED-4DB2-BD59-A6C34878D82A}">
                    <a16:rowId xmlns:a16="http://schemas.microsoft.com/office/drawing/2014/main" val="254669141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chool Document" ma:contentTypeID="0x010100FD9FEF30E5183E4FA10253F676122E0F0300A8A9CE39DD7004428018538A25096D71" ma:contentTypeVersion="18" ma:contentTypeDescription="Create a new document." ma:contentTypeScope="" ma:versionID="29a1097092240492dd3efc47a1cde126">
  <xsd:schema xmlns:xsd="http://www.w3.org/2001/XMLSchema" xmlns:xs="http://www.w3.org/2001/XMLSchema" xmlns:p="http://schemas.microsoft.com/office/2006/metadata/properties" xmlns:ns2="9cacd44d-df61-41dd-8893-60193fbd59fe" xmlns:ns3="e111476b-5259-4cf3-b4c5-f725e46c8d1e" xmlns:ns4="cb541f29-6ce6-4524-965e-f37c3abb60b0" targetNamespace="http://schemas.microsoft.com/office/2006/metadata/properties" ma:root="true" ma:fieldsID="a8af8c4fea3c93b502bd9335a6f6ed1f" ns2:_="" ns3:_="" ns4:_="">
    <xsd:import namespace="9cacd44d-df61-41dd-8893-60193fbd59fe"/>
    <xsd:import namespace="e111476b-5259-4cf3-b4c5-f725e46c8d1e"/>
    <xsd:import namespace="cb541f29-6ce6-4524-965e-f37c3abb60b0"/>
    <xsd:element name="properties">
      <xsd:complexType>
        <xsd:sequence>
          <xsd:element name="documentManagement">
            <xsd:complexType>
              <xsd:all>
                <xsd:element ref="ns2:Year" minOccurs="0"/>
                <xsd:element ref="ns2:lbd5af36dbcd4b86b4d68265bfa6e2d5" minOccurs="0"/>
                <xsd:element ref="ns3:TaxCatchAllLabel" minOccurs="0"/>
                <xsd:element ref="ns3:TaxCatchAll" minOccurs="0"/>
                <xsd:element ref="ns4:MediaServiceMetadata" minOccurs="0"/>
                <xsd:element ref="ns4:MediaServiceFastMetadata" minOccurs="0"/>
                <xsd:element ref="ns3:SharedWithUsers" minOccurs="0"/>
                <xsd:element ref="ns3:SharedWithDetails" minOccurs="0"/>
                <xsd:element ref="ns4:MediaServiceDateTaken" minOccurs="0"/>
                <xsd:element ref="ns4:MediaServiceLocation" minOccurs="0"/>
                <xsd:element ref="ns4:MediaServiceGenerationTime" minOccurs="0"/>
                <xsd:element ref="ns4:MediaServiceEventHashCode" minOccurs="0"/>
                <xsd:element ref="ns4:lcf76f155ced4ddcb4097134ff3c332f"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cd44d-df61-41dd-8893-60193fbd59fe" elementFormDefault="qualified">
    <xsd:import namespace="http://schemas.microsoft.com/office/2006/documentManagement/types"/>
    <xsd:import namespace="http://schemas.microsoft.com/office/infopath/2007/PartnerControls"/>
    <xsd:element name="Year" ma:index="8" nillable="true" ma:displayName="Year" ma:default="" ma:internalName="Year">
      <xsd:simpleType>
        <xsd:restriction base="dms:Text">
          <xsd:maxLength value="255"/>
        </xsd:restriction>
      </xsd:simpleType>
    </xsd:element>
    <xsd:element name="lbd5af36dbcd4b86b4d68265bfa6e2d5" ma:index="9" nillable="true" ma:taxonomy="true" ma:internalName="lbd5af36dbcd4b86b4d68265bfa6e2d5" ma:taxonomyFieldName="School" ma:displayName="School" ma:default="" ma:fieldId="{5bd5af36-dbcd-4b86-b4d6-8265bfa6e2d5}" ma:sspId="d2fa20b8-d0af-439e-85ba-e4ae58e73821" ma:termSetId="7503c101-2f0a-45e0-b39b-6e40ed89015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11476b-5259-4cf3-b4c5-f725e46c8d1e" elementFormDefault="qualified">
    <xsd:import namespace="http://schemas.microsoft.com/office/2006/documentManagement/types"/>
    <xsd:import namespace="http://schemas.microsoft.com/office/infopath/2007/PartnerControls"/>
    <xsd:element name="TaxCatchAllLabel" ma:index="11" nillable="true" ma:displayName="Taxonomy Catch All Column1" ma:hidden="true" ma:list="{6aab04bf-8ef1-4544-8a34-11a40a73a390}" ma:internalName="TaxCatchAllLabel" ma:readOnly="true" ma:showField="CatchAllDataLabel" ma:web="e111476b-5259-4cf3-b4c5-f725e46c8d1e">
      <xsd:complexType>
        <xsd:complexContent>
          <xsd:extension base="dms:MultiChoiceLookup">
            <xsd:sequence>
              <xsd:element name="Value" type="dms:Lookup" maxOccurs="unbounded" minOccurs="0" nillable="true"/>
            </xsd:sequence>
          </xsd:extension>
        </xsd:complexContent>
      </xsd:complexType>
    </xsd:element>
    <xsd:element name="TaxCatchAll" ma:index="12" nillable="true" ma:displayName="Taxonomy Catch All Column" ma:hidden="true" ma:list="{6aab04bf-8ef1-4544-8a34-11a40a73a390}" ma:internalName="TaxCatchAll" ma:showField="CatchAllData" ma:web="e111476b-5259-4cf3-b4c5-f725e46c8d1e">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541f29-6ce6-4524-965e-f37c3abb60b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2fa20b8-d0af-439e-85ba-e4ae58e7382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9cacd44d-df61-41dd-8893-60193fbd59fe" xsi:nil="true"/>
    <TaxCatchAll xmlns="e111476b-5259-4cf3-b4c5-f725e46c8d1e" xsi:nil="true"/>
    <lbd5af36dbcd4b86b4d68265bfa6e2d5 xmlns="9cacd44d-df61-41dd-8893-60193fbd59fe">
      <Terms xmlns="http://schemas.microsoft.com/office/infopath/2007/PartnerControls"/>
    </lbd5af36dbcd4b86b4d68265bfa6e2d5>
    <lcf76f155ced4ddcb4097134ff3c332f xmlns="cb541f29-6ce6-4524-965e-f37c3abb60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51D28D0-1CF4-47BE-B84A-67833EF6DA83}">
  <ds:schemaRefs>
    <ds:schemaRef ds:uri="http://schemas.microsoft.com/sharepoint/v3/contenttype/forms"/>
  </ds:schemaRefs>
</ds:datastoreItem>
</file>

<file path=customXml/itemProps2.xml><?xml version="1.0" encoding="utf-8"?>
<ds:datastoreItem xmlns:ds="http://schemas.openxmlformats.org/officeDocument/2006/customXml" ds:itemID="{A4E1F24B-9F54-42BB-94D2-43DF7F49F932}">
  <ds:schemaRefs>
    <ds:schemaRef ds:uri="9cacd44d-df61-41dd-8893-60193fbd59fe"/>
    <ds:schemaRef ds:uri="cb541f29-6ce6-4524-965e-f37c3abb60b0"/>
    <ds:schemaRef ds:uri="e111476b-5259-4cf3-b4c5-f725e46c8d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EA0F20D-92AC-4FFB-BEB6-167382ECE6F9}">
  <ds:schemaRefs>
    <ds:schemaRef ds:uri="http://schemas.microsoft.com/office/infopath/2007/PartnerControls"/>
    <ds:schemaRef ds:uri="cb541f29-6ce6-4524-965e-f37c3abb60b0"/>
    <ds:schemaRef ds:uri="e111476b-5259-4cf3-b4c5-f725e46c8d1e"/>
    <ds:schemaRef ds:uri="http://schemas.openxmlformats.org/package/2006/metadata/core-properties"/>
    <ds:schemaRef ds:uri="http://purl.org/dc/elements/1.1/"/>
    <ds:schemaRef ds:uri="http://purl.org/dc/terms/"/>
    <ds:schemaRef ds:uri="http://www.w3.org/XML/1998/namespace"/>
    <ds:schemaRef ds:uri="http://purl.org/dc/dcmitype/"/>
    <ds:schemaRef ds:uri="9cacd44d-df61-41dd-8893-60193fbd59fe"/>
    <ds:schemaRef ds:uri="http://schemas.microsoft.com/office/2006/metadata/properties"/>
    <ds:schemaRef ds:uri="http://schemas.microsoft.com/office/2006/documentManagement/types"/>
  </ds:schemaRefs>
</ds:datastoreItem>
</file>

<file path=docMetadata/LabelInfo.xml><?xml version="1.0" encoding="utf-8"?>
<clbl:labelList xmlns:clbl="http://schemas.microsoft.com/office/2020/mipLabelMetadata">
  <clbl:label id="{f75637e9-e6ec-490b-9a69-bfcd7e0dafaf}" enabled="0" method="" siteId="{f75637e9-e6ec-490b-9a69-bfcd7e0dafaf}" removed="1"/>
</clbl:labelList>
</file>

<file path=docProps/app.xml><?xml version="1.0" encoding="utf-8"?>
<Properties xmlns="http://schemas.openxmlformats.org/officeDocument/2006/extended-properties" xmlns:vt="http://schemas.openxmlformats.org/officeDocument/2006/docPropsVTypes">
  <TotalTime>0</TotalTime>
  <Words>787</Words>
  <Application>Microsoft Office PowerPoint</Application>
  <PresentationFormat>Custom</PresentationFormat>
  <Paragraphs>42</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Calibri</vt:lpstr>
      <vt:lpstr>Poppins ExtraBold</vt:lpstr>
      <vt:lpstr>Arial</vt:lpstr>
      <vt:lpstr>Poppins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and Ligth Yellow Photography Classroom NewsLetter</dc:title>
  <dc:creator>Brooke Perry</dc:creator>
  <cp:lastModifiedBy>Monique Johnston</cp:lastModifiedBy>
  <cp:revision>14</cp:revision>
  <cp:lastPrinted>2022-04-26T03:24:08Z</cp:lastPrinted>
  <dcterms:created xsi:type="dcterms:W3CDTF">2006-08-16T00:00:00Z</dcterms:created>
  <dcterms:modified xsi:type="dcterms:W3CDTF">2023-05-01T00:04:56Z</dcterms:modified>
  <dc:identifier>DAE-5HY2VyY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0x010100FD9FEF30E5183E4FA10253F676122E0F0300A8A9CE39DD7004428018538A25096D71</vt:lpwstr>
  </property>
  <property fmtid="{D5CDD505-2E9C-101B-9397-08002B2CF9AE}" pid="3" name="School">
    <vt:lpwstr/>
  </property>
  <property fmtid="{D5CDD505-2E9C-101B-9397-08002B2CF9AE}" pid="4" name="MediaServiceImageTags">
    <vt:lpwstr/>
  </property>
</Properties>
</file>