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7"/>
  </p:notesMasterIdLst>
  <p:sldIdLst>
    <p:sldId id="256" r:id="rId5"/>
    <p:sldId id="257" r:id="rId6"/>
  </p:sldIdLst>
  <p:sldSz cx="7556500" cy="10693400"/>
  <p:notesSz cx="6797675" cy="9926638"/>
  <p:embeddedFontLst>
    <p:embeddedFont>
      <p:font typeface="Calibri" panose="020F0502020204030204" pitchFamily="34" charset="0"/>
      <p:regular r:id="rId8"/>
      <p:bold r:id="rId9"/>
      <p:italic r:id="rId10"/>
      <p:boldItalic r:id="rId11"/>
    </p:embeddedFont>
    <p:embeddedFont>
      <p:font typeface="Poppins" panose="00000500000000000000" pitchFamily="2" charset="0"/>
      <p:regular r:id="rId12"/>
      <p:bold r:id="rId13"/>
      <p:italic r:id="rId14"/>
      <p:boldItalic r:id="rId15"/>
    </p:embeddedFont>
    <p:embeddedFont>
      <p:font typeface="Poppins ExtraBold" panose="00000900000000000000" pitchFamily="2" charset="0"/>
      <p:regular r:id="rId16"/>
      <p:bold r:id="rId17"/>
      <p:boldItalic r:id="rId18"/>
    </p:embeddedFont>
    <p:embeddedFont>
      <p:font typeface="Poppins Medium" panose="00000600000000000000" pitchFamily="2" charset="0"/>
      <p:regular r:id="rId19"/>
      <p: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800" y="-19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D6BC50E-2028-4247-A6B7-073B8893ABF8}" type="datetimeFigureOut">
              <a:rPr lang="en-AU" smtClean="0"/>
              <a:t>1/05/2023</a:t>
            </a:fld>
            <a:endParaRPr lang="en-AU"/>
          </a:p>
        </p:txBody>
      </p:sp>
      <p:sp>
        <p:nvSpPr>
          <p:cNvPr id="4" name="Slide Image Placehold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16DE33A-8493-40F3-9BEE-804F1A746B0C}" type="slidenum">
              <a:rPr lang="en-AU" smtClean="0"/>
              <a:t>‹#›</a:t>
            </a:fld>
            <a:endParaRPr lang="en-AU"/>
          </a:p>
        </p:txBody>
      </p:sp>
    </p:spTree>
    <p:extLst>
      <p:ext uri="{BB962C8B-B14F-4D97-AF65-F5344CB8AC3E}">
        <p14:creationId xmlns:p14="http://schemas.microsoft.com/office/powerpoint/2010/main" val="1856277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16DE33A-8493-40F3-9BEE-804F1A746B0C}" type="slidenum">
              <a:rPr lang="en-AU" smtClean="0"/>
              <a:t>2</a:t>
            </a:fld>
            <a:endParaRPr lang="en-AU"/>
          </a:p>
        </p:txBody>
      </p:sp>
    </p:spTree>
    <p:extLst>
      <p:ext uri="{BB962C8B-B14F-4D97-AF65-F5344CB8AC3E}">
        <p14:creationId xmlns:p14="http://schemas.microsoft.com/office/powerpoint/2010/main" val="307251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roderick1@dbb.catholic.edu.au"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mailto:Martha.butler@dbb.catholic.edu.au" TargetMode="External"/><Relationship Id="rId4" Type="http://schemas.openxmlformats.org/officeDocument/2006/relationships/hyperlink" Target="mailto:megan.mitford@dbb.catholic.edu.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64A91"/>
        </a:solidFill>
        <a:effectLst/>
      </p:bgPr>
    </p:bg>
    <p:spTree>
      <p:nvGrpSpPr>
        <p:cNvPr id="1" name=""/>
        <p:cNvGrpSpPr/>
        <p:nvPr/>
      </p:nvGrpSpPr>
      <p:grpSpPr>
        <a:xfrm>
          <a:off x="0" y="0"/>
          <a:ext cx="0" cy="0"/>
          <a:chOff x="0" y="0"/>
          <a:chExt cx="0" cy="0"/>
        </a:xfrm>
      </p:grpSpPr>
      <p:sp>
        <p:nvSpPr>
          <p:cNvPr id="28" name="AutoShape 12">
            <a:extLst>
              <a:ext uri="{FF2B5EF4-FFF2-40B4-BE49-F238E27FC236}">
                <a16:creationId xmlns:a16="http://schemas.microsoft.com/office/drawing/2014/main" id="{C2BE3BBB-EE31-4489-AD0A-E818A2929106}"/>
              </a:ext>
            </a:extLst>
          </p:cNvPr>
          <p:cNvSpPr/>
          <p:nvPr/>
        </p:nvSpPr>
        <p:spPr>
          <a:xfrm>
            <a:off x="3970915" y="5931113"/>
            <a:ext cx="3282362" cy="2664866"/>
          </a:xfrm>
          <a:prstGeom prst="rect">
            <a:avLst/>
          </a:prstGeom>
          <a:solidFill>
            <a:srgbClr val="FFC000"/>
          </a:solidFill>
        </p:spPr>
      </p:sp>
      <p:grpSp>
        <p:nvGrpSpPr>
          <p:cNvPr id="2" name="Group 2"/>
          <p:cNvGrpSpPr/>
          <p:nvPr/>
        </p:nvGrpSpPr>
        <p:grpSpPr>
          <a:xfrm>
            <a:off x="-1233036" y="8764200"/>
            <a:ext cx="3855600" cy="385560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8037"/>
            </a:solidFill>
          </p:spPr>
        </p:sp>
      </p:grpSp>
      <p:grpSp>
        <p:nvGrpSpPr>
          <p:cNvPr id="4" name="Group 4"/>
          <p:cNvGrpSpPr/>
          <p:nvPr/>
        </p:nvGrpSpPr>
        <p:grpSpPr>
          <a:xfrm>
            <a:off x="5319411" y="1355030"/>
            <a:ext cx="3855600" cy="3855600"/>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1E24"/>
            </a:solidFill>
          </p:spPr>
        </p:sp>
      </p:grpSp>
      <p:grpSp>
        <p:nvGrpSpPr>
          <p:cNvPr id="10" name="Group 10"/>
          <p:cNvGrpSpPr/>
          <p:nvPr/>
        </p:nvGrpSpPr>
        <p:grpSpPr>
          <a:xfrm>
            <a:off x="-140251" y="-12098"/>
            <a:ext cx="7788600" cy="3616481"/>
            <a:chOff x="0" y="0"/>
            <a:chExt cx="10384800" cy="4821974"/>
          </a:xfrm>
        </p:grpSpPr>
        <p:sp>
          <p:nvSpPr>
            <p:cNvPr id="11" name="AutoShape 11"/>
            <p:cNvSpPr/>
            <p:nvPr/>
          </p:nvSpPr>
          <p:spPr>
            <a:xfrm>
              <a:off x="0" y="0"/>
              <a:ext cx="10384800" cy="4821974"/>
            </a:xfrm>
            <a:prstGeom prst="rect">
              <a:avLst/>
            </a:prstGeom>
            <a:solidFill>
              <a:srgbClr val="FFFFFF">
                <a:alpha val="19608"/>
              </a:srgbClr>
            </a:solidFill>
          </p:spPr>
        </p:sp>
      </p:grpSp>
      <p:sp>
        <p:nvSpPr>
          <p:cNvPr id="12" name="AutoShape 12"/>
          <p:cNvSpPr/>
          <p:nvPr/>
        </p:nvSpPr>
        <p:spPr>
          <a:xfrm>
            <a:off x="318698" y="5937576"/>
            <a:ext cx="3282362" cy="2664866"/>
          </a:xfrm>
          <a:prstGeom prst="rect">
            <a:avLst/>
          </a:prstGeom>
          <a:solidFill>
            <a:schemeClr val="bg1"/>
          </a:solidFill>
        </p:spPr>
      </p:sp>
      <p:sp>
        <p:nvSpPr>
          <p:cNvPr id="13" name="AutoShape 13"/>
          <p:cNvSpPr/>
          <p:nvPr/>
        </p:nvSpPr>
        <p:spPr>
          <a:xfrm>
            <a:off x="318698" y="3817655"/>
            <a:ext cx="3282362" cy="2018692"/>
          </a:xfrm>
          <a:prstGeom prst="rect">
            <a:avLst/>
          </a:prstGeom>
          <a:solidFill>
            <a:srgbClr val="FBDE07"/>
          </a:solidFill>
        </p:spPr>
      </p:sp>
      <p:sp>
        <p:nvSpPr>
          <p:cNvPr id="14" name="AutoShape 14"/>
          <p:cNvSpPr/>
          <p:nvPr/>
        </p:nvSpPr>
        <p:spPr>
          <a:xfrm>
            <a:off x="3942959" y="8850034"/>
            <a:ext cx="3282362" cy="1552762"/>
          </a:xfrm>
          <a:prstGeom prst="rect">
            <a:avLst/>
          </a:prstGeom>
          <a:solidFill>
            <a:srgbClr val="ED1E24"/>
          </a:solidFill>
        </p:spPr>
      </p:sp>
      <p:sp>
        <p:nvSpPr>
          <p:cNvPr id="15" name="AutoShape 15"/>
          <p:cNvSpPr/>
          <p:nvPr/>
        </p:nvSpPr>
        <p:spPr>
          <a:xfrm>
            <a:off x="3964849" y="3817655"/>
            <a:ext cx="3276453" cy="2018692"/>
          </a:xfrm>
          <a:prstGeom prst="rect">
            <a:avLst/>
          </a:prstGeom>
          <a:solidFill>
            <a:schemeClr val="bg1"/>
          </a:solidFill>
        </p:spPr>
      </p:sp>
      <p:pic>
        <p:nvPicPr>
          <p:cNvPr id="16" name="Picture 16"/>
          <p:cNvPicPr>
            <a:picLocks noChangeAspect="1"/>
          </p:cNvPicPr>
          <p:nvPr/>
        </p:nvPicPr>
        <p:blipFill>
          <a:blip r:embed="rId2"/>
          <a:srcRect/>
          <a:stretch>
            <a:fillRect/>
          </a:stretch>
        </p:blipFill>
        <p:spPr>
          <a:xfrm>
            <a:off x="262476" y="163326"/>
            <a:ext cx="1323641" cy="1332135"/>
          </a:xfrm>
          <a:prstGeom prst="rect">
            <a:avLst/>
          </a:prstGeom>
        </p:spPr>
      </p:pic>
      <p:sp>
        <p:nvSpPr>
          <p:cNvPr id="17" name="TextBox 17"/>
          <p:cNvSpPr txBox="1"/>
          <p:nvPr/>
        </p:nvSpPr>
        <p:spPr>
          <a:xfrm>
            <a:off x="1720850" y="35533"/>
            <a:ext cx="5526361" cy="1120454"/>
          </a:xfrm>
          <a:prstGeom prst="rect">
            <a:avLst/>
          </a:prstGeom>
        </p:spPr>
        <p:txBody>
          <a:bodyPr wrap="square" lIns="0" tIns="0" rIns="0" bIns="0" rtlCol="0" anchor="t">
            <a:spAutoFit/>
          </a:bodyPr>
          <a:lstStyle/>
          <a:p>
            <a:pPr algn="r">
              <a:lnSpc>
                <a:spcPts val="4392"/>
              </a:lnSpc>
            </a:pPr>
            <a:r>
              <a:rPr lang="en-US" sz="3100" spc="-59">
                <a:solidFill>
                  <a:srgbClr val="7ED957"/>
                </a:solidFill>
                <a:latin typeface="Poppins ExtraBold"/>
              </a:rPr>
              <a:t>Year 3</a:t>
            </a:r>
            <a:endParaRPr lang="en-US"/>
          </a:p>
          <a:p>
            <a:pPr algn="r">
              <a:lnSpc>
                <a:spcPts val="4392"/>
              </a:lnSpc>
            </a:pPr>
            <a:r>
              <a:rPr lang="en-US" sz="3100" spc="-59">
                <a:solidFill>
                  <a:srgbClr val="7ED957"/>
                </a:solidFill>
                <a:latin typeface="Poppins ExtraBold"/>
              </a:rPr>
              <a:t>TERM 2 CURRICULUM NOTE</a:t>
            </a:r>
            <a:endParaRPr lang="en-US" sz="3100" spc="-59">
              <a:solidFill>
                <a:srgbClr val="7ED957"/>
              </a:solidFill>
              <a:latin typeface="Poppins ExtraBold"/>
              <a:cs typeface="Poppins ExtraBold"/>
            </a:endParaRPr>
          </a:p>
        </p:txBody>
      </p:sp>
      <p:sp>
        <p:nvSpPr>
          <p:cNvPr id="18" name="TextBox 18"/>
          <p:cNvSpPr txBox="1"/>
          <p:nvPr/>
        </p:nvSpPr>
        <p:spPr>
          <a:xfrm>
            <a:off x="2178333" y="1261162"/>
            <a:ext cx="3199833" cy="284693"/>
          </a:xfrm>
          <a:prstGeom prst="rect">
            <a:avLst/>
          </a:prstGeom>
        </p:spPr>
        <p:txBody>
          <a:bodyPr lIns="0" tIns="0" rIns="0" bIns="0" rtlCol="0" anchor="t">
            <a:spAutoFit/>
          </a:bodyPr>
          <a:lstStyle/>
          <a:p>
            <a:pPr algn="ctr">
              <a:lnSpc>
                <a:spcPts val="2339"/>
              </a:lnSpc>
            </a:pPr>
            <a:r>
              <a:rPr lang="en-US" sz="1650">
                <a:solidFill>
                  <a:srgbClr val="FFFFFF"/>
                </a:solidFill>
                <a:latin typeface="Poppins Medium"/>
              </a:rPr>
              <a:t>Term 2 in Year 3 </a:t>
            </a:r>
            <a:endParaRPr lang="en-US" sz="1671">
              <a:solidFill>
                <a:srgbClr val="FFFFFF"/>
              </a:solidFill>
              <a:latin typeface="Poppins Medium"/>
            </a:endParaRPr>
          </a:p>
        </p:txBody>
      </p:sp>
      <p:sp>
        <p:nvSpPr>
          <p:cNvPr id="19" name="TextBox 19"/>
          <p:cNvSpPr txBox="1"/>
          <p:nvPr/>
        </p:nvSpPr>
        <p:spPr>
          <a:xfrm>
            <a:off x="318698" y="1744749"/>
            <a:ext cx="7111242" cy="1526059"/>
          </a:xfrm>
          <a:prstGeom prst="rect">
            <a:avLst/>
          </a:prstGeom>
        </p:spPr>
        <p:txBody>
          <a:bodyPr wrap="square" lIns="0" tIns="0" rIns="0" bIns="0" rtlCol="0" anchor="t">
            <a:spAutoFit/>
          </a:bodyPr>
          <a:lstStyle/>
          <a:p>
            <a:pPr algn="just">
              <a:lnSpc>
                <a:spcPts val="1709"/>
              </a:lnSpc>
            </a:pPr>
            <a:r>
              <a:rPr lang="en-US" sz="1600" dirty="0">
                <a:solidFill>
                  <a:srgbClr val="FFFFFF"/>
                </a:solidFill>
                <a:latin typeface="Calibri"/>
                <a:ea typeface="+mn-lt"/>
                <a:cs typeface="Calibri"/>
              </a:rPr>
              <a:t>We are looking forward to our second term of learning in Year 3. It is a busy term with our Mother’s Day celebrations, Pentecost Liturgy and the Sacrament of Confirmation.</a:t>
            </a:r>
          </a:p>
          <a:p>
            <a:pPr algn="just">
              <a:lnSpc>
                <a:spcPts val="1709"/>
              </a:lnSpc>
            </a:pPr>
            <a:r>
              <a:rPr lang="en-US" sz="1600" dirty="0">
                <a:solidFill>
                  <a:srgbClr val="FFFFFF"/>
                </a:solidFill>
                <a:latin typeface="Calibri"/>
                <a:ea typeface="+mn-lt"/>
                <a:cs typeface="Calibri"/>
              </a:rPr>
              <a:t> </a:t>
            </a:r>
            <a:endParaRPr lang="en-US" sz="1600" dirty="0">
              <a:solidFill>
                <a:srgbClr val="FFFFFF"/>
              </a:solidFill>
              <a:latin typeface="Calibri"/>
              <a:cs typeface="Calibri"/>
            </a:endParaRPr>
          </a:p>
          <a:p>
            <a:pPr algn="just">
              <a:lnSpc>
                <a:spcPts val="1709"/>
              </a:lnSpc>
            </a:pPr>
            <a:r>
              <a:rPr lang="en-US" sz="1600" dirty="0">
                <a:solidFill>
                  <a:srgbClr val="FFFFFF"/>
                </a:solidFill>
                <a:latin typeface="Calibri"/>
                <a:cs typeface="Calibri"/>
              </a:rPr>
              <a:t>We are always here if you have any questions or concerns. Feel free to contact us by email or phone and we will get back to you as soon as we </a:t>
            </a:r>
            <a:r>
              <a:rPr lang="en-US" sz="1600">
                <a:solidFill>
                  <a:srgbClr val="FFFFFF"/>
                </a:solidFill>
                <a:latin typeface="Calibri"/>
                <a:cs typeface="Calibri"/>
              </a:rPr>
              <a:t>can.</a:t>
            </a:r>
          </a:p>
          <a:p>
            <a:pPr algn="just">
              <a:lnSpc>
                <a:spcPts val="1709"/>
              </a:lnSpc>
            </a:pPr>
            <a:endParaRPr lang="en-US" sz="1600" dirty="0">
              <a:solidFill>
                <a:srgbClr val="FFFFFF"/>
              </a:solidFill>
              <a:latin typeface="Calibri"/>
              <a:cs typeface="Calibri"/>
            </a:endParaRPr>
          </a:p>
          <a:p>
            <a:pPr algn="just">
              <a:lnSpc>
                <a:spcPts val="1709"/>
              </a:lnSpc>
            </a:pPr>
            <a:r>
              <a:rPr lang="en-US" sz="1600" dirty="0">
                <a:solidFill>
                  <a:srgbClr val="FFFFFF"/>
                </a:solidFill>
                <a:latin typeface="Calibri"/>
                <a:cs typeface="Calibri"/>
              </a:rPr>
              <a:t>Charlotte Broderick, Megan Mitford and Martha Butler</a:t>
            </a:r>
          </a:p>
        </p:txBody>
      </p:sp>
      <p:sp>
        <p:nvSpPr>
          <p:cNvPr id="20" name="TextBox 20"/>
          <p:cNvSpPr txBox="1"/>
          <p:nvPr/>
        </p:nvSpPr>
        <p:spPr>
          <a:xfrm>
            <a:off x="657669" y="3841240"/>
            <a:ext cx="2759437" cy="309245"/>
          </a:xfrm>
          <a:prstGeom prst="rect">
            <a:avLst/>
          </a:prstGeom>
        </p:spPr>
        <p:txBody>
          <a:bodyPr lIns="0" tIns="0" rIns="0" bIns="0" rtlCol="0" anchor="t">
            <a:spAutoFit/>
          </a:bodyPr>
          <a:lstStyle/>
          <a:p>
            <a:pPr>
              <a:lnSpc>
                <a:spcPts val="2380"/>
              </a:lnSpc>
            </a:pPr>
            <a:r>
              <a:rPr lang="en-US" sz="1700" spc="-56" dirty="0">
                <a:solidFill>
                  <a:srgbClr val="FFFFFF"/>
                </a:solidFill>
                <a:latin typeface="Poppins ExtraBold"/>
              </a:rPr>
              <a:t>IMPORTANT DATES</a:t>
            </a:r>
          </a:p>
        </p:txBody>
      </p:sp>
      <p:sp>
        <p:nvSpPr>
          <p:cNvPr id="21" name="TextBox 21"/>
          <p:cNvSpPr txBox="1"/>
          <p:nvPr/>
        </p:nvSpPr>
        <p:spPr>
          <a:xfrm>
            <a:off x="4044563" y="8894203"/>
            <a:ext cx="2759437" cy="309245"/>
          </a:xfrm>
          <a:prstGeom prst="rect">
            <a:avLst/>
          </a:prstGeom>
        </p:spPr>
        <p:txBody>
          <a:bodyPr lIns="0" tIns="0" rIns="0" bIns="0" rtlCol="0" anchor="t">
            <a:spAutoFit/>
          </a:bodyPr>
          <a:lstStyle/>
          <a:p>
            <a:pPr>
              <a:lnSpc>
                <a:spcPts val="2380"/>
              </a:lnSpc>
            </a:pPr>
            <a:r>
              <a:rPr lang="en-US" sz="1700" spc="-56">
                <a:solidFill>
                  <a:srgbClr val="FFFFFF"/>
                </a:solidFill>
                <a:latin typeface="Poppins ExtraBold"/>
              </a:rPr>
              <a:t>CONTACT ME:</a:t>
            </a:r>
          </a:p>
        </p:txBody>
      </p:sp>
      <p:sp>
        <p:nvSpPr>
          <p:cNvPr id="22" name="TextBox 22"/>
          <p:cNvSpPr txBox="1"/>
          <p:nvPr/>
        </p:nvSpPr>
        <p:spPr>
          <a:xfrm>
            <a:off x="488626" y="5969213"/>
            <a:ext cx="2759437" cy="291875"/>
          </a:xfrm>
          <a:prstGeom prst="rect">
            <a:avLst/>
          </a:prstGeom>
        </p:spPr>
        <p:txBody>
          <a:bodyPr lIns="0" tIns="0" rIns="0" bIns="0" rtlCol="0" anchor="t">
            <a:spAutoFit/>
          </a:bodyPr>
          <a:lstStyle/>
          <a:p>
            <a:pPr>
              <a:lnSpc>
                <a:spcPts val="2380"/>
              </a:lnSpc>
            </a:pPr>
            <a:r>
              <a:rPr lang="en-US" sz="1700" spc="-56">
                <a:solidFill>
                  <a:srgbClr val="002060"/>
                </a:solidFill>
                <a:latin typeface="Poppins ExtraBold"/>
              </a:rPr>
              <a:t>REMINDER</a:t>
            </a:r>
          </a:p>
        </p:txBody>
      </p:sp>
      <p:sp>
        <p:nvSpPr>
          <p:cNvPr id="24" name="TextBox 24"/>
          <p:cNvSpPr txBox="1"/>
          <p:nvPr/>
        </p:nvSpPr>
        <p:spPr>
          <a:xfrm>
            <a:off x="4052272" y="9358591"/>
            <a:ext cx="3189030" cy="1935017"/>
          </a:xfrm>
          <a:prstGeom prst="rect">
            <a:avLst/>
          </a:prstGeom>
        </p:spPr>
        <p:txBody>
          <a:bodyPr lIns="0" tIns="0" rIns="0" bIns="0" rtlCol="0" anchor="t">
            <a:spAutoFit/>
          </a:bodyPr>
          <a:lstStyle/>
          <a:p>
            <a:pPr algn="just">
              <a:lnSpc>
                <a:spcPts val="1911"/>
              </a:lnSpc>
            </a:pPr>
            <a:r>
              <a:rPr lang="en-US" sz="1300">
                <a:solidFill>
                  <a:schemeClr val="bg1"/>
                </a:solidFill>
                <a:latin typeface="Poppins"/>
                <a:hlinkClick r:id="rId3">
                  <a:extLst>
                    <a:ext uri="{A12FA001-AC4F-418D-AE19-62706E023703}">
                      <ahyp:hlinkClr xmlns:ahyp="http://schemas.microsoft.com/office/drawing/2018/hyperlinkcolor" val="tx"/>
                    </a:ext>
                  </a:extLst>
                </a:hlinkClick>
              </a:rPr>
              <a:t>broderick1@dbb.catholic.edu.au</a:t>
            </a:r>
          </a:p>
          <a:p>
            <a:pPr algn="just">
              <a:lnSpc>
                <a:spcPts val="1911"/>
              </a:lnSpc>
            </a:pPr>
            <a:r>
              <a:rPr lang="en-US" sz="1300">
                <a:solidFill>
                  <a:schemeClr val="bg1"/>
                </a:solidFill>
                <a:latin typeface="Poppins"/>
                <a:hlinkClick r:id="rId4">
                  <a:extLst>
                    <a:ext uri="{A12FA001-AC4F-418D-AE19-62706E023703}">
                      <ahyp:hlinkClr xmlns:ahyp="http://schemas.microsoft.com/office/drawing/2018/hyperlinkcolor" val="tx"/>
                    </a:ext>
                  </a:extLst>
                </a:hlinkClick>
              </a:rPr>
              <a:t>megan.mitford@dbb.catholic</a:t>
            </a:r>
            <a:r>
              <a:rPr lang="en-US" sz="1300">
                <a:solidFill>
                  <a:srgbClr val="FFFFFF"/>
                </a:solidFill>
                <a:latin typeface="Poppins"/>
                <a:hlinkClick r:id="rId4">
                  <a:extLst>
                    <a:ext uri="{A12FA001-AC4F-418D-AE19-62706E023703}">
                      <ahyp:hlinkClr xmlns:ahyp="http://schemas.microsoft.com/office/drawing/2018/hyperlinkcolor" val="tx"/>
                    </a:ext>
                  </a:extLst>
                </a:hlinkClick>
              </a:rPr>
              <a:t>.edu.au</a:t>
            </a:r>
            <a:endParaRPr lang="en-US" sz="1300">
              <a:solidFill>
                <a:srgbClr val="FFFFFF"/>
              </a:solidFill>
              <a:latin typeface="Poppins"/>
              <a:cs typeface="Poppins"/>
              <a:hlinkClick r:id="rId4">
                <a:extLst>
                  <a:ext uri="{A12FA001-AC4F-418D-AE19-62706E023703}">
                    <ahyp:hlinkClr xmlns:ahyp="http://schemas.microsoft.com/office/drawing/2018/hyperlinkcolor" val="tx"/>
                  </a:ext>
                </a:extLst>
              </a:hlinkClick>
            </a:endParaRPr>
          </a:p>
          <a:p>
            <a:pPr algn="just">
              <a:lnSpc>
                <a:spcPts val="1911"/>
              </a:lnSpc>
            </a:pPr>
            <a:r>
              <a:rPr lang="en-US" sz="1300">
                <a:solidFill>
                  <a:schemeClr val="bg1"/>
                </a:solidFill>
                <a:latin typeface="Poppins"/>
                <a:ea typeface="+mn-lt"/>
                <a:cs typeface="Poppins"/>
                <a:hlinkClick r:id="rId5">
                  <a:extLst>
                    <a:ext uri="{A12FA001-AC4F-418D-AE19-62706E023703}">
                      <ahyp:hlinkClr xmlns:ahyp="http://schemas.microsoft.com/office/drawing/2018/hyperlinkcolor" val="tx"/>
                    </a:ext>
                  </a:extLst>
                </a:hlinkClick>
              </a:rPr>
              <a:t>martha.butler@dbb.catholic</a:t>
            </a:r>
            <a:r>
              <a:rPr lang="en-US" sz="1300">
                <a:solidFill>
                  <a:srgbClr val="FFFFFF"/>
                </a:solidFill>
                <a:latin typeface="Poppins"/>
                <a:ea typeface="+mn-lt"/>
                <a:cs typeface="Poppins"/>
                <a:hlinkClick r:id="rId5">
                  <a:extLst>
                    <a:ext uri="{A12FA001-AC4F-418D-AE19-62706E023703}">
                      <ahyp:hlinkClr xmlns:ahyp="http://schemas.microsoft.com/office/drawing/2018/hyperlinkcolor" val="tx"/>
                    </a:ext>
                  </a:extLst>
                </a:hlinkClick>
              </a:rPr>
              <a:t>.edu.au</a:t>
            </a:r>
            <a:r>
              <a:rPr lang="en-US" sz="1300">
                <a:solidFill>
                  <a:srgbClr val="FFFFFF"/>
                </a:solidFill>
                <a:latin typeface="Poppins"/>
                <a:ea typeface="+mn-lt"/>
                <a:cs typeface="Poppins"/>
              </a:rPr>
              <a:t> </a:t>
            </a:r>
            <a:endParaRPr lang="en-US"/>
          </a:p>
          <a:p>
            <a:pPr algn="just">
              <a:lnSpc>
                <a:spcPts val="1911"/>
              </a:lnSpc>
            </a:pPr>
            <a:endParaRPr lang="en-US" sz="1300">
              <a:solidFill>
                <a:srgbClr val="FFFFFF"/>
              </a:solidFill>
              <a:latin typeface="Poppins"/>
              <a:cs typeface="Poppins"/>
            </a:endParaRPr>
          </a:p>
          <a:p>
            <a:pPr algn="just">
              <a:lnSpc>
                <a:spcPts val="1911"/>
              </a:lnSpc>
            </a:pPr>
            <a:endParaRPr lang="en-US" sz="1300">
              <a:solidFill>
                <a:srgbClr val="FFFFFF"/>
              </a:solidFill>
              <a:latin typeface="Poppins"/>
              <a:cs typeface="Poppins"/>
            </a:endParaRPr>
          </a:p>
          <a:p>
            <a:pPr algn="just">
              <a:lnSpc>
                <a:spcPts val="1911"/>
              </a:lnSpc>
            </a:pPr>
            <a:endParaRPr lang="en-US" sz="1300">
              <a:solidFill>
                <a:srgbClr val="FFFFFF"/>
              </a:solidFill>
              <a:latin typeface="Poppins"/>
              <a:cs typeface="Poppins"/>
            </a:endParaRPr>
          </a:p>
          <a:p>
            <a:pPr algn="just">
              <a:lnSpc>
                <a:spcPts val="1911"/>
              </a:lnSpc>
            </a:pPr>
            <a:endParaRPr lang="en-US" sz="1300">
              <a:solidFill>
                <a:srgbClr val="FFFFFF"/>
              </a:solidFill>
              <a:latin typeface="Poppins"/>
              <a:cs typeface="Poppins"/>
            </a:endParaRPr>
          </a:p>
          <a:p>
            <a:pPr algn="just">
              <a:lnSpc>
                <a:spcPts val="1911"/>
              </a:lnSpc>
            </a:pPr>
            <a:endParaRPr lang="en-US" sz="1300">
              <a:solidFill>
                <a:srgbClr val="FFFFFF"/>
              </a:solidFill>
              <a:latin typeface="Poppins"/>
              <a:cs typeface="Poppins"/>
            </a:endParaRPr>
          </a:p>
        </p:txBody>
      </p:sp>
      <p:sp>
        <p:nvSpPr>
          <p:cNvPr id="25" name="TextBox 25"/>
          <p:cNvSpPr txBox="1"/>
          <p:nvPr/>
        </p:nvSpPr>
        <p:spPr>
          <a:xfrm>
            <a:off x="424710" y="6308725"/>
            <a:ext cx="3048740" cy="2115964"/>
          </a:xfrm>
          <a:prstGeom prst="rect">
            <a:avLst/>
          </a:prstGeom>
        </p:spPr>
        <p:txBody>
          <a:bodyPr wrap="square" lIns="0" tIns="0" rIns="0" bIns="0" rtlCol="0" anchor="t">
            <a:spAutoFit/>
          </a:bodyPr>
          <a:lstStyle/>
          <a:p>
            <a:pPr algn="just"/>
            <a:r>
              <a:rPr lang="en-US" sz="1250" b="1">
                <a:solidFill>
                  <a:srgbClr val="002060"/>
                </a:solidFill>
                <a:latin typeface="Poppins"/>
              </a:rPr>
              <a:t>COMPASS: </a:t>
            </a:r>
            <a:r>
              <a:rPr lang="en-US" sz="1250">
                <a:solidFill>
                  <a:srgbClr val="002060"/>
                </a:solidFill>
                <a:latin typeface="Poppins"/>
              </a:rPr>
              <a:t>All student absences must be recorded on Compass. If your child is late to school, they must be signed in at the office using the Compass kiosk,  by a parent/</a:t>
            </a:r>
            <a:r>
              <a:rPr lang="en-US" sz="1250" err="1">
                <a:solidFill>
                  <a:srgbClr val="002060"/>
                </a:solidFill>
                <a:latin typeface="Poppins"/>
              </a:rPr>
              <a:t>carer</a:t>
            </a:r>
            <a:r>
              <a:rPr lang="en-US" sz="1250">
                <a:solidFill>
                  <a:srgbClr val="002060"/>
                </a:solidFill>
                <a:latin typeface="Poppins"/>
              </a:rPr>
              <a:t>. If your child is being picked up early from school, they must be signed out at the office using the Compass kiosk. Please see the attached information on how to record student absences on Compass.</a:t>
            </a:r>
          </a:p>
        </p:txBody>
      </p:sp>
      <p:sp>
        <p:nvSpPr>
          <p:cNvPr id="26" name="TextBox 26"/>
          <p:cNvSpPr txBox="1"/>
          <p:nvPr/>
        </p:nvSpPr>
        <p:spPr>
          <a:xfrm>
            <a:off x="4249046" y="3862276"/>
            <a:ext cx="2904832" cy="292196"/>
          </a:xfrm>
          <a:prstGeom prst="rect">
            <a:avLst/>
          </a:prstGeom>
        </p:spPr>
        <p:txBody>
          <a:bodyPr lIns="0" tIns="0" rIns="0" bIns="0" rtlCol="0" anchor="t">
            <a:spAutoFit/>
          </a:bodyPr>
          <a:lstStyle/>
          <a:p>
            <a:pPr>
              <a:lnSpc>
                <a:spcPts val="2392"/>
              </a:lnSpc>
            </a:pPr>
            <a:r>
              <a:rPr lang="en-US" sz="1708" spc="-56">
                <a:solidFill>
                  <a:srgbClr val="002060"/>
                </a:solidFill>
                <a:latin typeface="Poppins ExtraBold"/>
              </a:rPr>
              <a:t>SPECIALIST TIMETABLE</a:t>
            </a:r>
          </a:p>
        </p:txBody>
      </p:sp>
      <p:sp>
        <p:nvSpPr>
          <p:cNvPr id="27" name="TextBox 27"/>
          <p:cNvSpPr txBox="1"/>
          <p:nvPr/>
        </p:nvSpPr>
        <p:spPr>
          <a:xfrm>
            <a:off x="3994774" y="4200260"/>
            <a:ext cx="3086407" cy="1500411"/>
          </a:xfrm>
          <a:prstGeom prst="rect">
            <a:avLst/>
          </a:prstGeom>
        </p:spPr>
        <p:txBody>
          <a:bodyPr wrap="square" lIns="0" tIns="0" rIns="0" bIns="0" rtlCol="0" anchor="t">
            <a:spAutoFit/>
          </a:bodyPr>
          <a:lstStyle/>
          <a:p>
            <a:pPr marL="140335" lvl="1" algn="just"/>
            <a:r>
              <a:rPr lang="en-US" sz="1250" b="1" dirty="0">
                <a:solidFill>
                  <a:srgbClr val="002060"/>
                </a:solidFill>
                <a:latin typeface="Poppins"/>
              </a:rPr>
              <a:t>Music/Drama: </a:t>
            </a:r>
            <a:r>
              <a:rPr lang="en-US" sz="1250" dirty="0">
                <a:solidFill>
                  <a:srgbClr val="002060"/>
                </a:solidFill>
                <a:latin typeface="Poppins"/>
              </a:rPr>
              <a:t>Miss Greig - Thursday</a:t>
            </a:r>
          </a:p>
          <a:p>
            <a:pPr marL="140335" lvl="1" algn="just"/>
            <a:r>
              <a:rPr lang="en-US" sz="1250" b="1" dirty="0">
                <a:solidFill>
                  <a:srgbClr val="002060"/>
                </a:solidFill>
                <a:latin typeface="Poppins"/>
              </a:rPr>
              <a:t>PE: </a:t>
            </a:r>
            <a:r>
              <a:rPr lang="en-US" sz="1250" dirty="0">
                <a:solidFill>
                  <a:srgbClr val="002060"/>
                </a:solidFill>
                <a:latin typeface="Poppins"/>
              </a:rPr>
              <a:t>Miss Duck - Thursday</a:t>
            </a:r>
            <a:endParaRPr lang="en-US" sz="1250" dirty="0">
              <a:solidFill>
                <a:srgbClr val="002060"/>
              </a:solidFill>
              <a:latin typeface="Poppins"/>
              <a:cs typeface="Poppins"/>
            </a:endParaRPr>
          </a:p>
          <a:p>
            <a:pPr marL="140335" lvl="1" algn="just"/>
            <a:r>
              <a:rPr lang="en-US" sz="1250" b="1" dirty="0">
                <a:solidFill>
                  <a:srgbClr val="002060"/>
                </a:solidFill>
                <a:latin typeface="Poppins"/>
              </a:rPr>
              <a:t>Classroom Sport: </a:t>
            </a:r>
            <a:r>
              <a:rPr lang="en-US" sz="1250" dirty="0">
                <a:solidFill>
                  <a:srgbClr val="002060"/>
                </a:solidFill>
                <a:latin typeface="Poppins"/>
              </a:rPr>
              <a:t>Wednesday</a:t>
            </a:r>
            <a:endParaRPr lang="en-US" sz="1250" dirty="0">
              <a:solidFill>
                <a:srgbClr val="002060"/>
              </a:solidFill>
              <a:latin typeface="Poppins"/>
              <a:cs typeface="Poppins"/>
            </a:endParaRPr>
          </a:p>
          <a:p>
            <a:pPr marL="140335" lvl="1" algn="just"/>
            <a:r>
              <a:rPr lang="en-US" sz="1250" b="1" dirty="0">
                <a:solidFill>
                  <a:srgbClr val="002060"/>
                </a:solidFill>
                <a:latin typeface="Poppins"/>
              </a:rPr>
              <a:t>Library</a:t>
            </a:r>
            <a:r>
              <a:rPr lang="en-US" sz="1250" b="1">
                <a:solidFill>
                  <a:srgbClr val="002060"/>
                </a:solidFill>
                <a:latin typeface="Poppins"/>
              </a:rPr>
              <a:t>: </a:t>
            </a:r>
            <a:r>
              <a:rPr lang="en-US" sz="1250">
                <a:solidFill>
                  <a:srgbClr val="002060"/>
                </a:solidFill>
                <a:latin typeface="Poppins"/>
              </a:rPr>
              <a:t>Monday</a:t>
            </a:r>
          </a:p>
          <a:p>
            <a:pPr marL="140335" lvl="1" algn="just"/>
            <a:r>
              <a:rPr lang="en-US" sz="1250" b="1">
                <a:solidFill>
                  <a:srgbClr val="002060"/>
                </a:solidFill>
                <a:latin typeface="Poppins"/>
              </a:rPr>
              <a:t>Inquiry </a:t>
            </a:r>
            <a:r>
              <a:rPr lang="en-US" sz="1250" b="1" dirty="0">
                <a:solidFill>
                  <a:srgbClr val="002060"/>
                </a:solidFill>
                <a:latin typeface="Poppins"/>
              </a:rPr>
              <a:t>Based Learning: </a:t>
            </a:r>
            <a:r>
              <a:rPr lang="en-US" sz="1250" dirty="0" err="1">
                <a:solidFill>
                  <a:srgbClr val="002060"/>
                </a:solidFill>
                <a:latin typeface="Poppins"/>
              </a:rPr>
              <a:t>Mrs</a:t>
            </a:r>
            <a:r>
              <a:rPr lang="en-US" sz="1250" dirty="0">
                <a:solidFill>
                  <a:srgbClr val="002060"/>
                </a:solidFill>
                <a:latin typeface="Poppins"/>
              </a:rPr>
              <a:t> Harrison and </a:t>
            </a:r>
            <a:r>
              <a:rPr lang="en-US" sz="1250" dirty="0" err="1">
                <a:solidFill>
                  <a:srgbClr val="002060"/>
                </a:solidFill>
                <a:latin typeface="Poppins"/>
              </a:rPr>
              <a:t>Mrs</a:t>
            </a:r>
            <a:r>
              <a:rPr lang="en-US" sz="1250" dirty="0">
                <a:solidFill>
                  <a:srgbClr val="002060"/>
                </a:solidFill>
                <a:latin typeface="Poppins"/>
              </a:rPr>
              <a:t> Rudd- Wednesday and Thursday</a:t>
            </a:r>
            <a:endParaRPr lang="en-US" sz="1250" dirty="0">
              <a:solidFill>
                <a:srgbClr val="002060"/>
              </a:solidFill>
              <a:latin typeface="Poppins"/>
              <a:cs typeface="Poppins"/>
            </a:endParaRPr>
          </a:p>
          <a:p>
            <a:pPr marL="140335" lvl="1" algn="just"/>
            <a:endParaRPr lang="en-US" sz="1000" dirty="0">
              <a:solidFill>
                <a:srgbClr val="002060"/>
              </a:solidFill>
              <a:latin typeface="Poppins"/>
              <a:cs typeface="Poppins"/>
            </a:endParaRPr>
          </a:p>
        </p:txBody>
      </p:sp>
      <p:sp>
        <p:nvSpPr>
          <p:cNvPr id="29" name="TextBox 22">
            <a:extLst>
              <a:ext uri="{FF2B5EF4-FFF2-40B4-BE49-F238E27FC236}">
                <a16:creationId xmlns:a16="http://schemas.microsoft.com/office/drawing/2014/main" id="{67087F92-1A7A-4318-AEDB-2A3D718A68A0}"/>
              </a:ext>
            </a:extLst>
          </p:cNvPr>
          <p:cNvSpPr txBox="1"/>
          <p:nvPr/>
        </p:nvSpPr>
        <p:spPr>
          <a:xfrm>
            <a:off x="4152465" y="5991490"/>
            <a:ext cx="2759437" cy="291875"/>
          </a:xfrm>
          <a:prstGeom prst="rect">
            <a:avLst/>
          </a:prstGeom>
        </p:spPr>
        <p:txBody>
          <a:bodyPr lIns="0" tIns="0" rIns="0" bIns="0" rtlCol="0" anchor="t">
            <a:spAutoFit/>
          </a:bodyPr>
          <a:lstStyle/>
          <a:p>
            <a:pPr>
              <a:lnSpc>
                <a:spcPts val="2380"/>
              </a:lnSpc>
            </a:pPr>
            <a:r>
              <a:rPr lang="en-US" sz="1700" spc="-56">
                <a:solidFill>
                  <a:schemeClr val="bg1"/>
                </a:solidFill>
                <a:latin typeface="Poppins ExtraBold"/>
              </a:rPr>
              <a:t>GENERAL REMINDERS</a:t>
            </a:r>
          </a:p>
        </p:txBody>
      </p:sp>
      <p:sp>
        <p:nvSpPr>
          <p:cNvPr id="30" name="TextBox 25">
            <a:extLst>
              <a:ext uri="{FF2B5EF4-FFF2-40B4-BE49-F238E27FC236}">
                <a16:creationId xmlns:a16="http://schemas.microsoft.com/office/drawing/2014/main" id="{32B61F6C-9456-4616-9ADB-58213CCD3E52}"/>
              </a:ext>
            </a:extLst>
          </p:cNvPr>
          <p:cNvSpPr txBox="1"/>
          <p:nvPr/>
        </p:nvSpPr>
        <p:spPr>
          <a:xfrm>
            <a:off x="4044564" y="6299271"/>
            <a:ext cx="3087228" cy="1833835"/>
          </a:xfrm>
          <a:prstGeom prst="rect">
            <a:avLst/>
          </a:prstGeom>
        </p:spPr>
        <p:txBody>
          <a:bodyPr wrap="square" lIns="0" tIns="0" rIns="0" bIns="0" rtlCol="0" anchor="t">
            <a:spAutoFit/>
          </a:bodyPr>
          <a:lstStyle/>
          <a:p>
            <a:pPr marL="285750" indent="-285750" algn="just">
              <a:lnSpc>
                <a:spcPts val="1764"/>
              </a:lnSpc>
              <a:buFont typeface="Arial" panose="020B0604020202020204" pitchFamily="34" charset="0"/>
              <a:buChar char="•"/>
            </a:pPr>
            <a:r>
              <a:rPr lang="en-US" sz="1250" dirty="0">
                <a:solidFill>
                  <a:srgbClr val="002060"/>
                </a:solidFill>
                <a:latin typeface="Poppins"/>
              </a:rPr>
              <a:t>Sport uniform (with white sport shoes) to be worn Wednesday and Thursday.</a:t>
            </a:r>
          </a:p>
          <a:p>
            <a:pPr marL="285750" indent="-285750" algn="just">
              <a:lnSpc>
                <a:spcPts val="1764"/>
              </a:lnSpc>
              <a:buFont typeface="Arial" panose="020B0604020202020204" pitchFamily="34" charset="0"/>
              <a:buChar char="•"/>
            </a:pPr>
            <a:r>
              <a:rPr lang="en-US" sz="1250" dirty="0">
                <a:solidFill>
                  <a:srgbClr val="002060"/>
                </a:solidFill>
                <a:latin typeface="Poppins"/>
              </a:rPr>
              <a:t>Full </a:t>
            </a:r>
            <a:r>
              <a:rPr lang="en-AU" sz="1250" dirty="0">
                <a:solidFill>
                  <a:srgbClr val="002060"/>
                </a:solidFill>
                <a:latin typeface="Poppins"/>
              </a:rPr>
              <a:t>Winter</a:t>
            </a:r>
            <a:r>
              <a:rPr lang="en-US" sz="1250" dirty="0">
                <a:solidFill>
                  <a:srgbClr val="002060"/>
                </a:solidFill>
                <a:latin typeface="Poppins"/>
              </a:rPr>
              <a:t> uniform (with black leather shoes) all other days. </a:t>
            </a:r>
            <a:endParaRPr lang="en-US" sz="1250" dirty="0">
              <a:solidFill>
                <a:srgbClr val="002060"/>
              </a:solidFill>
              <a:latin typeface="Poppins"/>
              <a:cs typeface="Poppins"/>
            </a:endParaRPr>
          </a:p>
          <a:p>
            <a:pPr marL="285750" indent="-285750" algn="just">
              <a:lnSpc>
                <a:spcPts val="1764"/>
              </a:lnSpc>
              <a:buFont typeface="Arial" panose="020B0604020202020204" pitchFamily="34" charset="0"/>
              <a:buChar char="•"/>
            </a:pPr>
            <a:r>
              <a:rPr lang="en-US" sz="1250" dirty="0">
                <a:solidFill>
                  <a:srgbClr val="002060"/>
                </a:solidFill>
                <a:latin typeface="Poppins"/>
              </a:rPr>
              <a:t>Please pack fruit break in a small separate container to be kept on the desk during the morning.</a:t>
            </a:r>
            <a:endParaRPr lang="en-US" sz="1250" dirty="0">
              <a:solidFill>
                <a:srgbClr val="002060"/>
              </a:solidFill>
              <a:latin typeface="Poppins"/>
              <a:cs typeface="Poppins"/>
            </a:endParaRPr>
          </a:p>
        </p:txBody>
      </p:sp>
      <p:pic>
        <p:nvPicPr>
          <p:cNvPr id="7" name="Picture 6" descr="A picture containing text, indoor, cluttered&#10;&#10;Description automatically generated">
            <a:extLst>
              <a:ext uri="{FF2B5EF4-FFF2-40B4-BE49-F238E27FC236}">
                <a16:creationId xmlns:a16="http://schemas.microsoft.com/office/drawing/2014/main" id="{25F2F258-AC76-45DE-A23A-EEC4E7BD4FF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4248" b="16776"/>
          <a:stretch/>
        </p:blipFill>
        <p:spPr>
          <a:xfrm>
            <a:off x="331179" y="8833851"/>
            <a:ext cx="3269881" cy="1568945"/>
          </a:xfrm>
          <a:prstGeom prst="rect">
            <a:avLst/>
          </a:prstGeom>
        </p:spPr>
      </p:pic>
      <p:sp>
        <p:nvSpPr>
          <p:cNvPr id="6" name="TextBox 27">
            <a:extLst>
              <a:ext uri="{FF2B5EF4-FFF2-40B4-BE49-F238E27FC236}">
                <a16:creationId xmlns:a16="http://schemas.microsoft.com/office/drawing/2014/main" id="{638EDC24-6F26-B4E9-5D85-5819C0F943BD}"/>
              </a:ext>
            </a:extLst>
          </p:cNvPr>
          <p:cNvSpPr txBox="1"/>
          <p:nvPr/>
        </p:nvSpPr>
        <p:spPr>
          <a:xfrm>
            <a:off x="335404" y="4176517"/>
            <a:ext cx="3169795" cy="2128788"/>
          </a:xfrm>
          <a:prstGeom prst="rect">
            <a:avLst/>
          </a:prstGeom>
        </p:spPr>
        <p:txBody>
          <a:bodyPr wrap="square" lIns="0" tIns="0" rIns="0" bIns="0" rtlCol="0" anchor="t">
            <a:spAutoFit/>
          </a:bodyPr>
          <a:lstStyle/>
          <a:p>
            <a:pPr marL="140335" lvl="1" algn="just"/>
            <a:r>
              <a:rPr lang="en-AU" sz="1250" dirty="0">
                <a:solidFill>
                  <a:srgbClr val="002060"/>
                </a:solidFill>
                <a:latin typeface="Poppins"/>
              </a:rPr>
              <a:t>Mother’s Day Celebration: 12 May</a:t>
            </a:r>
            <a:endParaRPr lang="en-US" dirty="0"/>
          </a:p>
          <a:p>
            <a:pPr marL="140335" lvl="1" algn="just"/>
            <a:r>
              <a:rPr lang="en-AU" sz="1250" dirty="0">
                <a:solidFill>
                  <a:srgbClr val="002060"/>
                </a:solidFill>
                <a:latin typeface="Poppins"/>
              </a:rPr>
              <a:t>Class Mass</a:t>
            </a:r>
            <a:r>
              <a:rPr lang="en-US" sz="1250" dirty="0">
                <a:solidFill>
                  <a:srgbClr val="002060"/>
                </a:solidFill>
                <a:latin typeface="Poppins"/>
              </a:rPr>
              <a:t>: </a:t>
            </a:r>
            <a:r>
              <a:rPr lang="en-AU" sz="1250" dirty="0">
                <a:solidFill>
                  <a:srgbClr val="002060"/>
                </a:solidFill>
                <a:latin typeface="Poppins"/>
              </a:rPr>
              <a:t>6</a:t>
            </a:r>
            <a:r>
              <a:rPr lang="en-US" sz="1250" dirty="0">
                <a:solidFill>
                  <a:srgbClr val="002060"/>
                </a:solidFill>
                <a:latin typeface="Poppins"/>
              </a:rPr>
              <a:t> </a:t>
            </a:r>
            <a:r>
              <a:rPr lang="en-AU" sz="1250" dirty="0">
                <a:solidFill>
                  <a:srgbClr val="002060"/>
                </a:solidFill>
                <a:latin typeface="Poppins"/>
              </a:rPr>
              <a:t>May</a:t>
            </a:r>
            <a:endParaRPr lang="en-AU" sz="1250" dirty="0">
              <a:solidFill>
                <a:srgbClr val="002060"/>
              </a:solidFill>
              <a:latin typeface="Poppins"/>
              <a:cs typeface="Poppins"/>
            </a:endParaRPr>
          </a:p>
          <a:p>
            <a:pPr marL="140335" lvl="1" algn="just"/>
            <a:r>
              <a:rPr lang="en-AU" sz="1250" dirty="0">
                <a:solidFill>
                  <a:srgbClr val="002060"/>
                </a:solidFill>
                <a:latin typeface="Poppins"/>
              </a:rPr>
              <a:t>School Photos: 24 May</a:t>
            </a:r>
            <a:endParaRPr lang="en-AU" sz="1250" dirty="0">
              <a:solidFill>
                <a:srgbClr val="002060"/>
              </a:solidFill>
              <a:latin typeface="Poppins"/>
              <a:cs typeface="Poppins"/>
            </a:endParaRPr>
          </a:p>
          <a:p>
            <a:pPr marL="140335" lvl="1" algn="just"/>
            <a:r>
              <a:rPr lang="en-AU" sz="1250" dirty="0">
                <a:solidFill>
                  <a:srgbClr val="002060"/>
                </a:solidFill>
                <a:latin typeface="Poppins"/>
                <a:cs typeface="Poppins"/>
              </a:rPr>
              <a:t>Pentecost Liturgy: 26 May</a:t>
            </a:r>
            <a:endParaRPr lang="en-AU" sz="1250" dirty="0">
              <a:solidFill>
                <a:srgbClr val="002060"/>
              </a:solidFill>
              <a:latin typeface="Poppins"/>
            </a:endParaRPr>
          </a:p>
          <a:p>
            <a:pPr marL="140335" lvl="1" algn="just"/>
            <a:r>
              <a:rPr lang="en-AU" sz="1250" dirty="0">
                <a:solidFill>
                  <a:srgbClr val="002060"/>
                </a:solidFill>
                <a:latin typeface="Poppins"/>
              </a:rPr>
              <a:t>Class Mass: 9 June</a:t>
            </a:r>
            <a:endParaRPr lang="en-AU" sz="1250" dirty="0">
              <a:solidFill>
                <a:srgbClr val="002060"/>
              </a:solidFill>
              <a:latin typeface="Poppins"/>
              <a:cs typeface="Poppins"/>
            </a:endParaRPr>
          </a:p>
          <a:p>
            <a:pPr marL="140335" lvl="1" algn="just"/>
            <a:r>
              <a:rPr lang="en-AU" sz="1250" dirty="0">
                <a:solidFill>
                  <a:srgbClr val="002060"/>
                </a:solidFill>
                <a:latin typeface="Poppins"/>
              </a:rPr>
              <a:t>Sacred Heart Feast Day: 16 June</a:t>
            </a:r>
            <a:endParaRPr lang="en-AU" sz="1250" dirty="0">
              <a:solidFill>
                <a:srgbClr val="002060"/>
              </a:solidFill>
              <a:latin typeface="Poppins"/>
              <a:cs typeface="Poppins"/>
            </a:endParaRPr>
          </a:p>
          <a:p>
            <a:pPr marL="140335" lvl="1" algn="just"/>
            <a:r>
              <a:rPr lang="en-AU" sz="1250" dirty="0">
                <a:solidFill>
                  <a:srgbClr val="002060"/>
                </a:solidFill>
                <a:latin typeface="Poppins"/>
              </a:rPr>
              <a:t>Parent Teacher Interviews: 19-23 June</a:t>
            </a:r>
          </a:p>
          <a:p>
            <a:pPr marL="140335" lvl="1" algn="just"/>
            <a:r>
              <a:rPr lang="en-AU" sz="1250" dirty="0">
                <a:solidFill>
                  <a:srgbClr val="002060"/>
                </a:solidFill>
                <a:latin typeface="Poppins"/>
              </a:rPr>
              <a:t>Stage 2 Gala Day:  20 June</a:t>
            </a:r>
            <a:endParaRPr lang="en-US" sz="1250" dirty="0">
              <a:solidFill>
                <a:srgbClr val="002060"/>
              </a:solidFill>
              <a:latin typeface="Poppins"/>
            </a:endParaRPr>
          </a:p>
          <a:p>
            <a:pPr marL="140335" lvl="1" algn="just"/>
            <a:endParaRPr lang="en-US" sz="1250" dirty="0">
              <a:solidFill>
                <a:srgbClr val="002060"/>
              </a:solidFill>
              <a:latin typeface="Poppins"/>
            </a:endParaRPr>
          </a:p>
          <a:p>
            <a:pPr marL="140335" lvl="1" algn="just">
              <a:lnSpc>
                <a:spcPts val="1911"/>
              </a:lnSpc>
            </a:pPr>
            <a:endParaRPr lang="en-US" sz="1100" dirty="0">
              <a:solidFill>
                <a:srgbClr val="002060"/>
              </a:solidFill>
              <a:latin typeface="Poppins"/>
              <a:cs typeface="Poppins"/>
            </a:endParaRPr>
          </a:p>
          <a:p>
            <a:pPr marL="140335" lvl="1" algn="just"/>
            <a:endParaRPr lang="en-US" sz="1000" dirty="0">
              <a:solidFill>
                <a:srgbClr val="002060"/>
              </a:solidFill>
              <a:latin typeface="Poppins"/>
              <a:cs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64A91"/>
        </a:solidFill>
        <a:effectLst/>
      </p:bgPr>
    </p:bg>
    <p:spTree>
      <p:nvGrpSpPr>
        <p:cNvPr id="1" name=""/>
        <p:cNvGrpSpPr/>
        <p:nvPr/>
      </p:nvGrpSpPr>
      <p:grpSpPr>
        <a:xfrm>
          <a:off x="0" y="0"/>
          <a:ext cx="0" cy="0"/>
          <a:chOff x="0" y="0"/>
          <a:chExt cx="0" cy="0"/>
        </a:xfrm>
      </p:grpSpPr>
      <p:grpSp>
        <p:nvGrpSpPr>
          <p:cNvPr id="10" name="Group 10"/>
          <p:cNvGrpSpPr/>
          <p:nvPr/>
        </p:nvGrpSpPr>
        <p:grpSpPr>
          <a:xfrm>
            <a:off x="-114300" y="-35864"/>
            <a:ext cx="7788600" cy="1278497"/>
            <a:chOff x="0" y="0"/>
            <a:chExt cx="10384800" cy="1704663"/>
          </a:xfrm>
        </p:grpSpPr>
        <p:sp>
          <p:nvSpPr>
            <p:cNvPr id="11" name="AutoShape 11"/>
            <p:cNvSpPr/>
            <p:nvPr/>
          </p:nvSpPr>
          <p:spPr>
            <a:xfrm>
              <a:off x="0" y="0"/>
              <a:ext cx="10384800" cy="1704663"/>
            </a:xfrm>
            <a:prstGeom prst="rect">
              <a:avLst/>
            </a:prstGeom>
            <a:solidFill>
              <a:srgbClr val="FFFFFF">
                <a:alpha val="19608"/>
              </a:srgbClr>
            </a:solidFill>
          </p:spPr>
        </p:sp>
      </p:grpSp>
      <p:pic>
        <p:nvPicPr>
          <p:cNvPr id="16" name="Picture 16"/>
          <p:cNvPicPr>
            <a:picLocks noChangeAspect="1"/>
          </p:cNvPicPr>
          <p:nvPr/>
        </p:nvPicPr>
        <p:blipFill>
          <a:blip r:embed="rId3"/>
          <a:srcRect/>
          <a:stretch>
            <a:fillRect/>
          </a:stretch>
        </p:blipFill>
        <p:spPr>
          <a:xfrm>
            <a:off x="262476" y="50930"/>
            <a:ext cx="1184105" cy="1191704"/>
          </a:xfrm>
          <a:prstGeom prst="rect">
            <a:avLst/>
          </a:prstGeom>
        </p:spPr>
      </p:pic>
      <p:sp>
        <p:nvSpPr>
          <p:cNvPr id="17" name="TextBox 17"/>
          <p:cNvSpPr txBox="1"/>
          <p:nvPr/>
        </p:nvSpPr>
        <p:spPr>
          <a:xfrm>
            <a:off x="1446581" y="35533"/>
            <a:ext cx="5800630" cy="1100109"/>
          </a:xfrm>
          <a:prstGeom prst="rect">
            <a:avLst/>
          </a:prstGeom>
        </p:spPr>
        <p:txBody>
          <a:bodyPr wrap="square" lIns="0" tIns="0" rIns="0" bIns="0" rtlCol="0" anchor="t">
            <a:spAutoFit/>
          </a:bodyPr>
          <a:lstStyle/>
          <a:p>
            <a:pPr algn="r">
              <a:lnSpc>
                <a:spcPts val="4392"/>
              </a:lnSpc>
            </a:pPr>
            <a:r>
              <a:rPr lang="en-US" sz="3100" spc="-59">
                <a:solidFill>
                  <a:srgbClr val="7ED957"/>
                </a:solidFill>
                <a:latin typeface="Poppins ExtraBold"/>
              </a:rPr>
              <a:t>Year 3</a:t>
            </a:r>
            <a:endParaRPr lang="en-US" sz="3137" spc="-59">
              <a:solidFill>
                <a:srgbClr val="7ED957"/>
              </a:solidFill>
              <a:latin typeface="Poppins ExtraBold"/>
            </a:endParaRPr>
          </a:p>
          <a:p>
            <a:pPr algn="r">
              <a:lnSpc>
                <a:spcPts val="4392"/>
              </a:lnSpc>
            </a:pPr>
            <a:r>
              <a:rPr lang="en-US" sz="3100" spc="-59">
                <a:solidFill>
                  <a:srgbClr val="7ED957"/>
                </a:solidFill>
                <a:latin typeface="Poppins ExtraBold"/>
              </a:rPr>
              <a:t>TERM 2 CURRICULUM NOTE</a:t>
            </a:r>
            <a:endParaRPr lang="en-US" sz="3100" spc="-59">
              <a:solidFill>
                <a:srgbClr val="7ED957"/>
              </a:solidFill>
              <a:latin typeface="Poppins ExtraBold"/>
              <a:cs typeface="Poppins ExtraBold"/>
            </a:endParaRPr>
          </a:p>
        </p:txBody>
      </p:sp>
      <p:graphicFrame>
        <p:nvGraphicFramePr>
          <p:cNvPr id="36" name="Table 36">
            <a:extLst>
              <a:ext uri="{FF2B5EF4-FFF2-40B4-BE49-F238E27FC236}">
                <a16:creationId xmlns:a16="http://schemas.microsoft.com/office/drawing/2014/main" id="{B3AC769F-25CD-B7A2-A1B4-D47ADA80FBF5}"/>
              </a:ext>
            </a:extLst>
          </p:cNvPr>
          <p:cNvGraphicFramePr>
            <a:graphicFrameLocks noGrp="1"/>
          </p:cNvGraphicFramePr>
          <p:nvPr>
            <p:extLst>
              <p:ext uri="{D42A27DB-BD31-4B8C-83A1-F6EECF244321}">
                <p14:modId xmlns:p14="http://schemas.microsoft.com/office/powerpoint/2010/main" val="1047500551"/>
              </p:ext>
            </p:extLst>
          </p:nvPr>
        </p:nvGraphicFramePr>
        <p:xfrm>
          <a:off x="229254" y="1362483"/>
          <a:ext cx="7085274" cy="8763000"/>
        </p:xfrm>
        <a:graphic>
          <a:graphicData uri="http://schemas.openxmlformats.org/drawingml/2006/table">
            <a:tbl>
              <a:tblPr firstRow="1" bandRow="1">
                <a:tableStyleId>{5C22544A-7EE6-4342-B048-85BDC9FD1C3A}</a:tableStyleId>
              </a:tblPr>
              <a:tblGrid>
                <a:gridCol w="7085274">
                  <a:extLst>
                    <a:ext uri="{9D8B030D-6E8A-4147-A177-3AD203B41FA5}">
                      <a16:colId xmlns:a16="http://schemas.microsoft.com/office/drawing/2014/main" val="2389123367"/>
                    </a:ext>
                  </a:extLst>
                </a:gridCol>
              </a:tblGrid>
              <a:tr h="370840">
                <a:tc>
                  <a:txBody>
                    <a:bodyPr/>
                    <a:lstStyle/>
                    <a:p>
                      <a:pPr algn="ctr"/>
                      <a:r>
                        <a:rPr lang="en-AU" dirty="0">
                          <a:solidFill>
                            <a:schemeClr val="tx1"/>
                          </a:solidFill>
                        </a:rPr>
                        <a:t>Religious Education</a:t>
                      </a:r>
                    </a:p>
                    <a:p>
                      <a:pPr lvl="0">
                        <a:buNone/>
                      </a:pPr>
                      <a:r>
                        <a:rPr lang="en-AU" sz="1100" b="0" i="0" u="none" strike="noStrike" noProof="0" dirty="0">
                          <a:solidFill>
                            <a:schemeClr val="tx1"/>
                          </a:solidFill>
                          <a:latin typeface="Calibri"/>
                        </a:rPr>
                        <a:t>Students will learn about the Sacramental traditions of the Catholic Church with an emphasis on Confirmation. They will develop their understanding of Catholic prayer and liturgical action, and how participation in sacramental life leads to a deeper relationship with God. Students will discover the origins of Confirmation in the Pentecost story, linking the scripture passage to their own daily lives. This unit will support the learning of the students who will receive the Sacrament of Confirmation with the parish throughout this term. </a:t>
                      </a:r>
                    </a:p>
                  </a:txBody>
                  <a:tcPr>
                    <a:solidFill>
                      <a:schemeClr val="accent5">
                        <a:lumMod val="20000"/>
                        <a:lumOff val="80000"/>
                      </a:schemeClr>
                    </a:solidFill>
                  </a:tcPr>
                </a:tc>
                <a:extLst>
                  <a:ext uri="{0D108BD9-81ED-4DB2-BD59-A6C34878D82A}">
                    <a16:rowId xmlns:a16="http://schemas.microsoft.com/office/drawing/2014/main" val="444816974"/>
                  </a:ext>
                </a:extLst>
              </a:tr>
              <a:tr h="370840">
                <a:tc>
                  <a:txBody>
                    <a:bodyPr/>
                    <a:lstStyle/>
                    <a:p>
                      <a:pPr algn="ctr"/>
                      <a:r>
                        <a:rPr lang="en-AU" b="1" dirty="0"/>
                        <a:t>Mathematics</a:t>
                      </a:r>
                    </a:p>
                    <a:p>
                      <a:pPr lvl="0">
                        <a:buNone/>
                      </a:pPr>
                      <a:r>
                        <a:rPr lang="en-AU" sz="1100" b="0" i="0" u="none" strike="noStrike" noProof="0" dirty="0">
                          <a:solidFill>
                            <a:srgbClr val="000000"/>
                          </a:solidFill>
                          <a:latin typeface="Calibri"/>
                        </a:rPr>
                        <a:t>Students will engage in active problem solving using concrete materials and applying previous understanding to further develop their knowledge of mathematical concepts. </a:t>
                      </a:r>
                      <a:r>
                        <a:rPr lang="en-AU" sz="1100" b="0" dirty="0"/>
                        <a:t>Areas of focus in Number this term will be Multiplication and Division, Fractions and Decimals, and Patterns and Algebra. Students will also focus on areas of Measurement and Geometry and Statistics and Probability, including Area, Chance, Angles and 2D Shapes. A daily review will support students' mental computation and mathematical fluency in areas of place value, counting, time and recall of number operations.</a:t>
                      </a:r>
                      <a:endParaRPr lang="en-AU" sz="1600" dirty="0"/>
                    </a:p>
                  </a:txBody>
                  <a:tcPr/>
                </a:tc>
                <a:extLst>
                  <a:ext uri="{0D108BD9-81ED-4DB2-BD59-A6C34878D82A}">
                    <a16:rowId xmlns:a16="http://schemas.microsoft.com/office/drawing/2014/main" val="4231337110"/>
                  </a:ext>
                </a:extLst>
              </a:tr>
              <a:tr h="370840">
                <a:tc>
                  <a:txBody>
                    <a:bodyPr/>
                    <a:lstStyle/>
                    <a:p>
                      <a:pPr algn="ctr"/>
                      <a:r>
                        <a:rPr lang="en-AU" b="1" dirty="0"/>
                        <a:t>English</a:t>
                      </a:r>
                    </a:p>
                    <a:p>
                      <a:pPr algn="l"/>
                      <a:r>
                        <a:rPr lang="en-AU" sz="1100" b="0" dirty="0"/>
                        <a:t>Students will be focused on reading fluency on texts levelled at their decoding ability. They will participate in whole class focus lessons teaching phrasing, accuracy, intonation, punctuation and reading rate. This will lead to opportunities for students to present their reading to the class. Writing and Representing will incorporate our Science and Technology unit, with students composing informative texts such as information reports and explanations. Features of these texts that will be explicitly taught include facts, subject-specific vocabulary and descriptive language. Students will continue to learn phonic-based spelling. They will learn to recognise and apply focus sounds and their corresponding letter-patterns through daily revision and application.</a:t>
                      </a:r>
                    </a:p>
                  </a:txBody>
                  <a:tcPr>
                    <a:solidFill>
                      <a:schemeClr val="accent5">
                        <a:lumMod val="20000"/>
                        <a:lumOff val="80000"/>
                      </a:schemeClr>
                    </a:solidFill>
                  </a:tcPr>
                </a:tc>
                <a:extLst>
                  <a:ext uri="{0D108BD9-81ED-4DB2-BD59-A6C34878D82A}">
                    <a16:rowId xmlns:a16="http://schemas.microsoft.com/office/drawing/2014/main" val="2925549268"/>
                  </a:ext>
                </a:extLst>
              </a:tr>
              <a:tr h="370840">
                <a:tc>
                  <a:txBody>
                    <a:bodyPr/>
                    <a:lstStyle/>
                    <a:p>
                      <a:pPr algn="ctr"/>
                      <a:r>
                        <a:rPr lang="en-AU" b="1" dirty="0"/>
                        <a:t>HSIE-History/Inquiry Based Learning</a:t>
                      </a:r>
                    </a:p>
                    <a:p>
                      <a:pPr lvl="0" algn="l">
                        <a:buNone/>
                      </a:pPr>
                      <a:r>
                        <a:rPr lang="en-AU" sz="1100" b="0" i="0" u="none" strike="noStrike" noProof="0" dirty="0">
                          <a:solidFill>
                            <a:srgbClr val="000000"/>
                          </a:solidFill>
                          <a:latin typeface="Calibri"/>
                        </a:rPr>
                        <a:t>In Term 2, students will continue to study and sequence chronologically the early years of European settlement, identifying and explaining the cause and effects of European settlement. A key focus is developing student’s skills in source analysis and determining accuracy and reliability of information by understanding perspectives. Students will develop an understanding of the impact of British colonisation on Aboriginal and Torres Strait Islander Peoples when researching and evaluating information.</a:t>
                      </a:r>
                      <a:endParaRPr lang="en-AU" sz="1100" dirty="0">
                        <a:latin typeface="Calibri"/>
                      </a:endParaRPr>
                    </a:p>
                  </a:txBody>
                  <a:tcPr/>
                </a:tc>
                <a:extLst>
                  <a:ext uri="{0D108BD9-81ED-4DB2-BD59-A6C34878D82A}">
                    <a16:rowId xmlns:a16="http://schemas.microsoft.com/office/drawing/2014/main" val="1173886372"/>
                  </a:ext>
                </a:extLst>
              </a:tr>
              <a:tr h="370840">
                <a:tc>
                  <a:txBody>
                    <a:bodyPr/>
                    <a:lstStyle/>
                    <a:p>
                      <a:pPr algn="ctr"/>
                      <a:r>
                        <a:rPr lang="en-AU" b="1" dirty="0"/>
                        <a:t>PDHPE</a:t>
                      </a:r>
                      <a:r>
                        <a:rPr lang="en-AU" sz="1400" b="0" i="1" dirty="0"/>
                        <a:t> </a:t>
                      </a:r>
                    </a:p>
                    <a:p>
                      <a:pPr lvl="0" algn="l">
                        <a:buNone/>
                      </a:pPr>
                      <a:r>
                        <a:rPr lang="en-AU" sz="1100" b="0" kern="1200" dirty="0">
                          <a:solidFill>
                            <a:schemeClr val="dk1"/>
                          </a:solidFill>
                          <a:latin typeface="+mn-lt"/>
                          <a:ea typeface="+mn-ea"/>
                          <a:cs typeface="+mn-cs"/>
                        </a:rPr>
                        <a:t>The focus of our health unit this term is to teach students about healthy decision making regarding the food they consume. Students will learn about balanced diets and the way their physical body, wellbeing and energy levels are affected by different food types. They will name positive ways they can enhance their own personal health and wellbeing.</a:t>
                      </a:r>
                    </a:p>
                    <a:p>
                      <a:pPr lvl="0" algn="l">
                        <a:buNone/>
                      </a:pPr>
                      <a:r>
                        <a:rPr lang="en-AU" sz="1100" b="0" kern="1200" dirty="0">
                          <a:solidFill>
                            <a:schemeClr val="dk1"/>
                          </a:solidFill>
                          <a:latin typeface="+mn-lt"/>
                          <a:ea typeface="+mn-ea"/>
                          <a:cs typeface="+mn-cs"/>
                        </a:rPr>
                        <a:t>Basketball clinics during Class Sport will give students the opportunity to learn skills including throwing and catching,  dribbling, teamwork and game play.  </a:t>
                      </a:r>
                    </a:p>
                  </a:txBody>
                  <a:tcPr>
                    <a:solidFill>
                      <a:schemeClr val="accent5">
                        <a:lumMod val="20000"/>
                        <a:lumOff val="80000"/>
                      </a:schemeClr>
                    </a:solidFill>
                  </a:tcPr>
                </a:tc>
                <a:extLst>
                  <a:ext uri="{0D108BD9-81ED-4DB2-BD59-A6C34878D82A}">
                    <a16:rowId xmlns:a16="http://schemas.microsoft.com/office/drawing/2014/main" val="1228256165"/>
                  </a:ext>
                </a:extLst>
              </a:tr>
              <a:tr h="370840">
                <a:tc>
                  <a:txBody>
                    <a:bodyPr/>
                    <a:lstStyle/>
                    <a:p>
                      <a:pPr algn="ctr"/>
                      <a:r>
                        <a:rPr lang="en-AU" b="1" dirty="0"/>
                        <a:t>Science and Technology</a:t>
                      </a:r>
                    </a:p>
                    <a:p>
                      <a:pPr lvl="0" algn="l">
                        <a:lnSpc>
                          <a:spcPct val="100000"/>
                        </a:lnSpc>
                        <a:spcBef>
                          <a:spcPts val="0"/>
                        </a:spcBef>
                        <a:spcAft>
                          <a:spcPts val="0"/>
                        </a:spcAft>
                        <a:buNone/>
                      </a:pPr>
                      <a:r>
                        <a:rPr lang="en-AU" sz="1100" b="0" i="0" u="none" strike="noStrike" noProof="0" dirty="0">
                          <a:latin typeface="Calibri"/>
                        </a:rPr>
                        <a:t>In this unit, students will discuss the observable features of living and non-living things and learn to classify them into groups. Students will also learn how environments and living things are interdependent and what our impact as humans is on the environment around us. Students will question, plan and conduct scientific investigations into how humans can increase the growth of plants and animals for human use. Elements of digital technology and needs based problem solving are incorporated into the lessons.</a:t>
                      </a:r>
                    </a:p>
                  </a:txBody>
                  <a:tcPr/>
                </a:tc>
                <a:extLst>
                  <a:ext uri="{0D108BD9-81ED-4DB2-BD59-A6C34878D82A}">
                    <a16:rowId xmlns:a16="http://schemas.microsoft.com/office/drawing/2014/main" val="3493989372"/>
                  </a:ext>
                </a:extLst>
              </a:tr>
              <a:tr h="370840">
                <a:tc>
                  <a:txBody>
                    <a:bodyPr/>
                    <a:lstStyle/>
                    <a:p>
                      <a:pPr algn="ctr"/>
                      <a:r>
                        <a:rPr lang="en-AU" b="1" dirty="0"/>
                        <a:t>Creative Arts</a:t>
                      </a:r>
                    </a:p>
                    <a:p>
                      <a:pPr lvl="0">
                        <a:buNone/>
                      </a:pPr>
                      <a:r>
                        <a:rPr lang="en-AU" sz="1100" b="0" i="0" u="none" strike="noStrike" kern="1200" noProof="0" dirty="0">
                          <a:solidFill>
                            <a:srgbClr val="242424"/>
                          </a:solidFill>
                          <a:effectLst/>
                          <a:latin typeface="+mn-lt"/>
                        </a:rPr>
                        <a:t>In CAPA this term, Year 3 are exploring music through engaging with the elements of pitch, duration, structure, tone colour and dynamics using the syllabus outcomes of performing, listening and organising sound.</a:t>
                      </a:r>
                      <a:endParaRPr lang="en-AU" sz="1100" dirty="0">
                        <a:latin typeface="+mn-lt"/>
                      </a:endParaRPr>
                    </a:p>
                    <a:p>
                      <a:pPr lvl="0">
                        <a:buNone/>
                      </a:pPr>
                      <a:r>
                        <a:rPr lang="en-AU" sz="1100" b="0" i="0" kern="1200" dirty="0">
                          <a:solidFill>
                            <a:schemeClr val="dk1"/>
                          </a:solidFill>
                          <a:effectLst/>
                          <a:latin typeface="+mn-lt"/>
                          <a:ea typeface="+mn-ea"/>
                          <a:cs typeface="+mn-cs"/>
                        </a:rPr>
                        <a:t>In Visual Arts, students</a:t>
                      </a:r>
                      <a:r>
                        <a:rPr lang="en-AU" sz="1100" b="0" i="0" u="none" strike="noStrike" kern="1200" noProof="0" dirty="0">
                          <a:effectLst/>
                          <a:latin typeface="+mn-lt"/>
                        </a:rPr>
                        <a:t> will be learning to appreciate three-dimensional art. They </a:t>
                      </a:r>
                      <a:r>
                        <a:rPr lang="en-AU" sz="1100" b="0" i="0" u="none" strike="noStrike" kern="1200" noProof="0" dirty="0">
                          <a:effectLst/>
                        </a:rPr>
                        <a:t>will have the opportunity to use 3D materials to create collages, sculptures and print making techniques, including bamboo and tissue paper. </a:t>
                      </a:r>
                      <a:endParaRPr lang="en-AU" sz="1100" dirty="0"/>
                    </a:p>
                  </a:txBody>
                  <a:tcPr>
                    <a:solidFill>
                      <a:schemeClr val="accent5">
                        <a:lumMod val="20000"/>
                        <a:lumOff val="80000"/>
                      </a:schemeClr>
                    </a:solidFill>
                  </a:tcPr>
                </a:tc>
                <a:extLst>
                  <a:ext uri="{0D108BD9-81ED-4DB2-BD59-A6C34878D82A}">
                    <a16:rowId xmlns:a16="http://schemas.microsoft.com/office/drawing/2014/main" val="2546691412"/>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School Document" ma:contentTypeID="0x010100FD9FEF30E5183E4FA10253F676122E0F0300A8A9CE39DD7004428018538A25096D71" ma:contentTypeVersion="18" ma:contentTypeDescription="Create a new document." ma:contentTypeScope="" ma:versionID="29a1097092240492dd3efc47a1cde126">
  <xsd:schema xmlns:xsd="http://www.w3.org/2001/XMLSchema" xmlns:xs="http://www.w3.org/2001/XMLSchema" xmlns:p="http://schemas.microsoft.com/office/2006/metadata/properties" xmlns:ns2="9cacd44d-df61-41dd-8893-60193fbd59fe" xmlns:ns3="e111476b-5259-4cf3-b4c5-f725e46c8d1e" xmlns:ns4="cb541f29-6ce6-4524-965e-f37c3abb60b0" targetNamespace="http://schemas.microsoft.com/office/2006/metadata/properties" ma:root="true" ma:fieldsID="a8af8c4fea3c93b502bd9335a6f6ed1f" ns2:_="" ns3:_="" ns4:_="">
    <xsd:import namespace="9cacd44d-df61-41dd-8893-60193fbd59fe"/>
    <xsd:import namespace="e111476b-5259-4cf3-b4c5-f725e46c8d1e"/>
    <xsd:import namespace="cb541f29-6ce6-4524-965e-f37c3abb60b0"/>
    <xsd:element name="properties">
      <xsd:complexType>
        <xsd:sequence>
          <xsd:element name="documentManagement">
            <xsd:complexType>
              <xsd:all>
                <xsd:element ref="ns2:Year" minOccurs="0"/>
                <xsd:element ref="ns2:lbd5af36dbcd4b86b4d68265bfa6e2d5" minOccurs="0"/>
                <xsd:element ref="ns3:TaxCatchAllLabel" minOccurs="0"/>
                <xsd:element ref="ns3:TaxCatchAll" minOccurs="0"/>
                <xsd:element ref="ns4:MediaServiceMetadata" minOccurs="0"/>
                <xsd:element ref="ns4:MediaServiceFastMetadata" minOccurs="0"/>
                <xsd:element ref="ns3:SharedWithUsers" minOccurs="0"/>
                <xsd:element ref="ns3:SharedWithDetails" minOccurs="0"/>
                <xsd:element ref="ns4:MediaServiceDateTaken" minOccurs="0"/>
                <xsd:element ref="ns4:MediaServiceLocation" minOccurs="0"/>
                <xsd:element ref="ns4:MediaServiceGenerationTime" minOccurs="0"/>
                <xsd:element ref="ns4:MediaServiceEventHashCode" minOccurs="0"/>
                <xsd:element ref="ns4:lcf76f155ced4ddcb4097134ff3c332f"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acd44d-df61-41dd-8893-60193fbd59fe" elementFormDefault="qualified">
    <xsd:import namespace="http://schemas.microsoft.com/office/2006/documentManagement/types"/>
    <xsd:import namespace="http://schemas.microsoft.com/office/infopath/2007/PartnerControls"/>
    <xsd:element name="Year" ma:index="8" nillable="true" ma:displayName="Year" ma:default="" ma:internalName="Year">
      <xsd:simpleType>
        <xsd:restriction base="dms:Text">
          <xsd:maxLength value="255"/>
        </xsd:restriction>
      </xsd:simpleType>
    </xsd:element>
    <xsd:element name="lbd5af36dbcd4b86b4d68265bfa6e2d5" ma:index="9" nillable="true" ma:taxonomy="true" ma:internalName="lbd5af36dbcd4b86b4d68265bfa6e2d5" ma:taxonomyFieldName="School" ma:displayName="School" ma:default="" ma:fieldId="{5bd5af36-dbcd-4b86-b4d6-8265bfa6e2d5}" ma:sspId="d2fa20b8-d0af-439e-85ba-e4ae58e73821" ma:termSetId="7503c101-2f0a-45e0-b39b-6e40ed89015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11476b-5259-4cf3-b4c5-f725e46c8d1e" elementFormDefault="qualified">
    <xsd:import namespace="http://schemas.microsoft.com/office/2006/documentManagement/types"/>
    <xsd:import namespace="http://schemas.microsoft.com/office/infopath/2007/PartnerControls"/>
    <xsd:element name="TaxCatchAllLabel" ma:index="11" nillable="true" ma:displayName="Taxonomy Catch All Column1" ma:hidden="true" ma:list="{6aab04bf-8ef1-4544-8a34-11a40a73a390}" ma:internalName="TaxCatchAllLabel" ma:readOnly="true" ma:showField="CatchAllDataLabel" ma:web="e111476b-5259-4cf3-b4c5-f725e46c8d1e">
      <xsd:complexType>
        <xsd:complexContent>
          <xsd:extension base="dms:MultiChoiceLookup">
            <xsd:sequence>
              <xsd:element name="Value" type="dms:Lookup" maxOccurs="unbounded" minOccurs="0" nillable="true"/>
            </xsd:sequence>
          </xsd:extension>
        </xsd:complexContent>
      </xsd:complexType>
    </xsd:element>
    <xsd:element name="TaxCatchAll" ma:index="12" nillable="true" ma:displayName="Taxonomy Catch All Column" ma:hidden="true" ma:list="{6aab04bf-8ef1-4544-8a34-11a40a73a390}" ma:internalName="TaxCatchAll" ma:showField="CatchAllData" ma:web="e111476b-5259-4cf3-b4c5-f725e46c8d1e">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541f29-6ce6-4524-965e-f37c3abb60b0"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2fa20b8-d0af-439e-85ba-e4ae58e73821"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Year xmlns="9cacd44d-df61-41dd-8893-60193fbd59fe" xsi:nil="true"/>
    <TaxCatchAll xmlns="e111476b-5259-4cf3-b4c5-f725e46c8d1e" xsi:nil="true"/>
    <lbd5af36dbcd4b86b4d68265bfa6e2d5 xmlns="9cacd44d-df61-41dd-8893-60193fbd59fe">
      <Terms xmlns="http://schemas.microsoft.com/office/infopath/2007/PartnerControls"/>
    </lbd5af36dbcd4b86b4d68265bfa6e2d5>
    <SharedWithUsers xmlns="e111476b-5259-4cf3-b4c5-f725e46c8d1e">
      <UserInfo>
        <DisplayName>Monique Johnston</DisplayName>
        <AccountId>17</AccountId>
        <AccountType/>
      </UserInfo>
      <UserInfo>
        <DisplayName>Charlotte Broderick</DisplayName>
        <AccountId>43</AccountId>
        <AccountType/>
      </UserInfo>
    </SharedWithUsers>
    <lcf76f155ced4ddcb4097134ff3c332f xmlns="cb541f29-6ce6-4524-965e-f37c3abb60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51D28D0-1CF4-47BE-B84A-67833EF6DA83}">
  <ds:schemaRefs>
    <ds:schemaRef ds:uri="http://schemas.microsoft.com/sharepoint/v3/contenttype/forms"/>
  </ds:schemaRefs>
</ds:datastoreItem>
</file>

<file path=customXml/itemProps2.xml><?xml version="1.0" encoding="utf-8"?>
<ds:datastoreItem xmlns:ds="http://schemas.openxmlformats.org/officeDocument/2006/customXml" ds:itemID="{ED6CBB91-BFF4-4DA9-B970-950B5378A5CA}">
  <ds:schemaRefs>
    <ds:schemaRef ds:uri="9cacd44d-df61-41dd-8893-60193fbd59fe"/>
    <ds:schemaRef ds:uri="cb541f29-6ce6-4524-965e-f37c3abb60b0"/>
    <ds:schemaRef ds:uri="e111476b-5259-4cf3-b4c5-f725e46c8d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0EA0F20D-92AC-4FFB-BEB6-167382ECE6F9}">
  <ds:schemaRefs>
    <ds:schemaRef ds:uri="http://www.w3.org/XML/1998/namespace"/>
    <ds:schemaRef ds:uri="cb541f29-6ce6-4524-965e-f37c3abb60b0"/>
    <ds:schemaRef ds:uri="http://purl.org/dc/elements/1.1/"/>
    <ds:schemaRef ds:uri="http://purl.org/dc/terms/"/>
    <ds:schemaRef ds:uri="http://schemas.microsoft.com/office/2006/documentManagement/types"/>
    <ds:schemaRef ds:uri="http://purl.org/dc/dcmitype/"/>
    <ds:schemaRef ds:uri="e111476b-5259-4cf3-b4c5-f725e46c8d1e"/>
    <ds:schemaRef ds:uri="9cacd44d-df61-41dd-8893-60193fbd59fe"/>
    <ds:schemaRef ds:uri="http://schemas.microsoft.com/office/2006/metadata/properties"/>
    <ds:schemaRef ds:uri="http://schemas.microsoft.com/office/infopath/2007/PartnerControls"/>
    <ds:schemaRef ds:uri="http://schemas.openxmlformats.org/package/2006/metadata/core-properties"/>
  </ds:schemaRefs>
</ds:datastoreItem>
</file>

<file path=docMetadata/LabelInfo.xml><?xml version="1.0" encoding="utf-8"?>
<clbl:labelList xmlns:clbl="http://schemas.microsoft.com/office/2020/mipLabelMetadata">
  <clbl:label id="{f75637e9-e6ec-490b-9a69-bfcd7e0dafaf}" enabled="0" method="" siteId="{f75637e9-e6ec-490b-9a69-bfcd7e0dafaf}" removed="1"/>
</clbl:labelList>
</file>

<file path=docProps/app.xml><?xml version="1.0" encoding="utf-8"?>
<Properties xmlns="http://schemas.openxmlformats.org/officeDocument/2006/extended-properties" xmlns:vt="http://schemas.openxmlformats.org/officeDocument/2006/docPropsVTypes">
  <TotalTime>6</TotalTime>
  <Words>978</Words>
  <Application>Microsoft Office PowerPoint</Application>
  <PresentationFormat>Custom</PresentationFormat>
  <Paragraphs>56</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Calibri</vt:lpstr>
      <vt:lpstr>Arial</vt:lpstr>
      <vt:lpstr>Poppins ExtraBold</vt:lpstr>
      <vt:lpstr>Poppins</vt:lpstr>
      <vt:lpstr>Poppins Medium</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Blue and Ligth Yellow Photography Classroom NewsLetter</dc:title>
  <dc:creator>Brooke Perry</dc:creator>
  <cp:lastModifiedBy>Monique Johnston</cp:lastModifiedBy>
  <cp:revision>11</cp:revision>
  <cp:lastPrinted>2022-04-26T03:24:08Z</cp:lastPrinted>
  <dcterms:created xsi:type="dcterms:W3CDTF">2006-08-16T00:00:00Z</dcterms:created>
  <dcterms:modified xsi:type="dcterms:W3CDTF">2023-05-01T01:15:22Z</dcterms:modified>
  <dc:identifier>DAE-5HY2VyY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0x010100FD9FEF30E5183E4FA10253F676122E0F0300A8A9CE39DD7004428018538A25096D71</vt:lpwstr>
  </property>
  <property fmtid="{D5CDD505-2E9C-101B-9397-08002B2CF9AE}" pid="3" name="School">
    <vt:lpwstr/>
  </property>
  <property fmtid="{D5CDD505-2E9C-101B-9397-08002B2CF9AE}" pid="4" name="MediaServiceImageTags">
    <vt:lpwstr/>
  </property>
</Properties>
</file>