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7"/>
  </p:notesMasterIdLst>
  <p:sldIdLst>
    <p:sldId id="256" r:id="rId5"/>
    <p:sldId id="257" r:id="rId6"/>
  </p:sldIdLst>
  <p:sldSz cx="7556500" cy="10693400"/>
  <p:notesSz cx="6797675" cy="9926638"/>
  <p:embeddedFontLst>
    <p:embeddedFont>
      <p:font typeface="Arimo" panose="020B0604020202020204" charset="0"/>
      <p:regular r:id="rId8"/>
      <p:bold r:id="rId9"/>
      <p:italic r:id="rId10"/>
      <p:boldItalic r:id="rId11"/>
    </p:embeddedFont>
    <p:embeddedFont>
      <p:font typeface="Calibri" panose="020F0502020204030204" pitchFamily="34" charset="0"/>
      <p:regular r:id="rId12"/>
      <p:bold r:id="rId13"/>
      <p:italic r:id="rId14"/>
      <p:boldItalic r:id="rId15"/>
    </p:embeddedFont>
    <p:embeddedFont>
      <p:font typeface="Poppins" panose="00000500000000000000" pitchFamily="2" charset="0"/>
      <p:regular r:id="rId16"/>
      <p:bold r:id="rId17"/>
      <p:italic r:id="rId18"/>
      <p:boldItalic r:id="rId19"/>
    </p:embeddedFont>
    <p:embeddedFont>
      <p:font typeface="Poppins ExtraBold" panose="00000900000000000000" pitchFamily="2" charset="0"/>
      <p:regular r:id="rId20"/>
      <p:bold r:id="rId21"/>
      <p:boldItalic r:id="rId22"/>
    </p:embeddedFont>
    <p:embeddedFont>
      <p:font typeface="Poppins Medium" panose="00000600000000000000" pitchFamily="2" charset="0"/>
      <p:regular r:id="rId23"/>
      <p: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100" d="100"/>
          <a:sy n="100" d="100"/>
        </p:scale>
        <p:origin x="80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24" Type="http://schemas.openxmlformats.org/officeDocument/2006/relationships/font" Target="fonts/font17.fntdata"/><Relationship Id="rId5" Type="http://schemas.openxmlformats.org/officeDocument/2006/relationships/slide" Target="slides/slide1.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D6BC50E-2028-4247-A6B7-073B8893ABF8}" type="datetimeFigureOut">
              <a:rPr lang="en-AU" smtClean="0"/>
              <a:t>1/05/2023</a:t>
            </a:fld>
            <a:endParaRPr lang="en-AU"/>
          </a:p>
        </p:txBody>
      </p:sp>
      <p:sp>
        <p:nvSpPr>
          <p:cNvPr id="4" name="Slide Image Placeholder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16DE33A-8493-40F3-9BEE-804F1A746B0C}" type="slidenum">
              <a:rPr lang="en-AU" smtClean="0"/>
              <a:t>‹#›</a:t>
            </a:fld>
            <a:endParaRPr lang="en-AU"/>
          </a:p>
        </p:txBody>
      </p:sp>
    </p:spTree>
    <p:extLst>
      <p:ext uri="{BB962C8B-B14F-4D97-AF65-F5344CB8AC3E}">
        <p14:creationId xmlns:p14="http://schemas.microsoft.com/office/powerpoint/2010/main" val="1856277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16DE33A-8493-40F3-9BEE-804F1A746B0C}" type="slidenum">
              <a:rPr lang="en-AU" smtClean="0"/>
              <a:t>2</a:t>
            </a:fld>
            <a:endParaRPr lang="en-AU"/>
          </a:p>
        </p:txBody>
      </p:sp>
    </p:spTree>
    <p:extLst>
      <p:ext uri="{BB962C8B-B14F-4D97-AF65-F5344CB8AC3E}">
        <p14:creationId xmlns:p14="http://schemas.microsoft.com/office/powerpoint/2010/main" val="3072515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mailto:Michele.kerr@dbb.ccatholic.edu.au" TargetMode="External"/><Relationship Id="rId5" Type="http://schemas.openxmlformats.org/officeDocument/2006/relationships/hyperlink" Target="mailto:Trish.Gibson@dbb.catholic.edu.au" TargetMode="External"/><Relationship Id="rId4" Type="http://schemas.openxmlformats.org/officeDocument/2006/relationships/hyperlink" Target="mailto:Skye.nolan-brown@dbb.catholic.edu.a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64A91"/>
        </a:solidFill>
        <a:effectLst/>
      </p:bgPr>
    </p:bg>
    <p:spTree>
      <p:nvGrpSpPr>
        <p:cNvPr id="1" name=""/>
        <p:cNvGrpSpPr/>
        <p:nvPr/>
      </p:nvGrpSpPr>
      <p:grpSpPr>
        <a:xfrm>
          <a:off x="0" y="0"/>
          <a:ext cx="0" cy="0"/>
          <a:chOff x="0" y="0"/>
          <a:chExt cx="0" cy="0"/>
        </a:xfrm>
      </p:grpSpPr>
      <p:sp>
        <p:nvSpPr>
          <p:cNvPr id="28" name="AutoShape 12">
            <a:extLst>
              <a:ext uri="{FF2B5EF4-FFF2-40B4-BE49-F238E27FC236}">
                <a16:creationId xmlns:a16="http://schemas.microsoft.com/office/drawing/2014/main" id="{C2BE3BBB-EE31-4489-AD0A-E818A2929106}"/>
              </a:ext>
            </a:extLst>
          </p:cNvPr>
          <p:cNvSpPr/>
          <p:nvPr/>
        </p:nvSpPr>
        <p:spPr>
          <a:xfrm>
            <a:off x="3970915" y="5931113"/>
            <a:ext cx="3282362" cy="2664866"/>
          </a:xfrm>
          <a:prstGeom prst="rect">
            <a:avLst/>
          </a:prstGeom>
          <a:solidFill>
            <a:srgbClr val="FFC000"/>
          </a:solidFill>
        </p:spPr>
      </p:sp>
      <p:grpSp>
        <p:nvGrpSpPr>
          <p:cNvPr id="2" name="Group 2"/>
          <p:cNvGrpSpPr/>
          <p:nvPr/>
        </p:nvGrpSpPr>
        <p:grpSpPr>
          <a:xfrm>
            <a:off x="611499" y="6849329"/>
            <a:ext cx="2261170" cy="3839670"/>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8037"/>
            </a:solidFill>
          </p:spPr>
        </p:sp>
      </p:grpSp>
      <p:grpSp>
        <p:nvGrpSpPr>
          <p:cNvPr id="4" name="Group 4"/>
          <p:cNvGrpSpPr/>
          <p:nvPr/>
        </p:nvGrpSpPr>
        <p:grpSpPr>
          <a:xfrm>
            <a:off x="5319411" y="1708732"/>
            <a:ext cx="2237089" cy="3501897"/>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1E24"/>
            </a:solidFill>
          </p:spPr>
        </p:sp>
      </p:grpSp>
      <p:grpSp>
        <p:nvGrpSpPr>
          <p:cNvPr id="10" name="Group 10"/>
          <p:cNvGrpSpPr/>
          <p:nvPr/>
        </p:nvGrpSpPr>
        <p:grpSpPr>
          <a:xfrm>
            <a:off x="-140251" y="-12098"/>
            <a:ext cx="7788600" cy="3616481"/>
            <a:chOff x="0" y="0"/>
            <a:chExt cx="10384800" cy="4821974"/>
          </a:xfrm>
        </p:grpSpPr>
        <p:sp>
          <p:nvSpPr>
            <p:cNvPr id="11" name="AutoShape 11"/>
            <p:cNvSpPr/>
            <p:nvPr/>
          </p:nvSpPr>
          <p:spPr>
            <a:xfrm>
              <a:off x="0" y="0"/>
              <a:ext cx="10384800" cy="4821974"/>
            </a:xfrm>
            <a:prstGeom prst="rect">
              <a:avLst/>
            </a:prstGeom>
            <a:solidFill>
              <a:srgbClr val="FFFFFF">
                <a:alpha val="19608"/>
              </a:srgbClr>
            </a:solidFill>
          </p:spPr>
        </p:sp>
      </p:grpSp>
      <p:sp>
        <p:nvSpPr>
          <p:cNvPr id="12" name="AutoShape 12"/>
          <p:cNvSpPr/>
          <p:nvPr/>
        </p:nvSpPr>
        <p:spPr>
          <a:xfrm>
            <a:off x="318698" y="5889951"/>
            <a:ext cx="3282362" cy="2664866"/>
          </a:xfrm>
          <a:prstGeom prst="rect">
            <a:avLst/>
          </a:prstGeom>
          <a:solidFill>
            <a:schemeClr val="bg1"/>
          </a:solidFill>
        </p:spPr>
      </p:sp>
      <p:sp>
        <p:nvSpPr>
          <p:cNvPr id="13" name="AutoShape 13"/>
          <p:cNvSpPr/>
          <p:nvPr/>
        </p:nvSpPr>
        <p:spPr>
          <a:xfrm>
            <a:off x="318698" y="3817655"/>
            <a:ext cx="3282362" cy="1779381"/>
          </a:xfrm>
          <a:prstGeom prst="rect">
            <a:avLst/>
          </a:prstGeom>
          <a:solidFill>
            <a:srgbClr val="FBDE07"/>
          </a:solidFill>
        </p:spPr>
      </p:sp>
      <p:sp>
        <p:nvSpPr>
          <p:cNvPr id="14" name="AutoShape 14"/>
          <p:cNvSpPr/>
          <p:nvPr/>
        </p:nvSpPr>
        <p:spPr>
          <a:xfrm>
            <a:off x="3987722" y="8831996"/>
            <a:ext cx="3282362" cy="1552762"/>
          </a:xfrm>
          <a:prstGeom prst="rect">
            <a:avLst/>
          </a:prstGeom>
          <a:solidFill>
            <a:srgbClr val="ED1E24"/>
          </a:solidFill>
        </p:spPr>
      </p:sp>
      <p:sp>
        <p:nvSpPr>
          <p:cNvPr id="15" name="AutoShape 15"/>
          <p:cNvSpPr/>
          <p:nvPr/>
        </p:nvSpPr>
        <p:spPr>
          <a:xfrm>
            <a:off x="3964849" y="3817655"/>
            <a:ext cx="3276453" cy="1779381"/>
          </a:xfrm>
          <a:prstGeom prst="rect">
            <a:avLst/>
          </a:prstGeom>
          <a:solidFill>
            <a:schemeClr val="bg1"/>
          </a:solidFill>
        </p:spPr>
      </p:sp>
      <p:pic>
        <p:nvPicPr>
          <p:cNvPr id="16" name="Picture 16"/>
          <p:cNvPicPr>
            <a:picLocks noChangeAspect="1"/>
          </p:cNvPicPr>
          <p:nvPr/>
        </p:nvPicPr>
        <p:blipFill>
          <a:blip r:embed="rId2"/>
          <a:srcRect/>
          <a:stretch>
            <a:fillRect/>
          </a:stretch>
        </p:blipFill>
        <p:spPr>
          <a:xfrm>
            <a:off x="262476" y="163326"/>
            <a:ext cx="1323641" cy="1332135"/>
          </a:xfrm>
          <a:prstGeom prst="rect">
            <a:avLst/>
          </a:prstGeom>
        </p:spPr>
      </p:pic>
      <p:sp>
        <p:nvSpPr>
          <p:cNvPr id="17" name="TextBox 17"/>
          <p:cNvSpPr txBox="1"/>
          <p:nvPr/>
        </p:nvSpPr>
        <p:spPr>
          <a:xfrm>
            <a:off x="1720850" y="35533"/>
            <a:ext cx="5526361" cy="1120454"/>
          </a:xfrm>
          <a:prstGeom prst="rect">
            <a:avLst/>
          </a:prstGeom>
        </p:spPr>
        <p:txBody>
          <a:bodyPr wrap="square" lIns="0" tIns="0" rIns="0" bIns="0" rtlCol="0" anchor="t">
            <a:spAutoFit/>
          </a:bodyPr>
          <a:lstStyle/>
          <a:p>
            <a:pPr algn="r">
              <a:lnSpc>
                <a:spcPts val="4392"/>
              </a:lnSpc>
            </a:pPr>
            <a:r>
              <a:rPr lang="en-US" sz="3100" spc="-59" dirty="0">
                <a:solidFill>
                  <a:srgbClr val="7ED957"/>
                </a:solidFill>
                <a:latin typeface="Poppins ExtraBold"/>
              </a:rPr>
              <a:t>Year 5</a:t>
            </a:r>
            <a:endParaRPr lang="en-US" sz="3137" spc="-59" dirty="0">
              <a:solidFill>
                <a:srgbClr val="7ED957"/>
              </a:solidFill>
              <a:latin typeface="Poppins ExtraBold"/>
            </a:endParaRPr>
          </a:p>
          <a:p>
            <a:pPr algn="r">
              <a:lnSpc>
                <a:spcPts val="4392"/>
              </a:lnSpc>
            </a:pPr>
            <a:r>
              <a:rPr lang="en-US" sz="3137" spc="-59" dirty="0">
                <a:solidFill>
                  <a:srgbClr val="7ED957"/>
                </a:solidFill>
                <a:latin typeface="Poppins ExtraBold"/>
              </a:rPr>
              <a:t>TERM 2 CURRICULUM NOTE</a:t>
            </a:r>
          </a:p>
        </p:txBody>
      </p:sp>
      <p:sp>
        <p:nvSpPr>
          <p:cNvPr id="18" name="TextBox 18"/>
          <p:cNvSpPr txBox="1"/>
          <p:nvPr/>
        </p:nvSpPr>
        <p:spPr>
          <a:xfrm>
            <a:off x="2178333" y="1261162"/>
            <a:ext cx="3199833" cy="281231"/>
          </a:xfrm>
          <a:prstGeom prst="rect">
            <a:avLst/>
          </a:prstGeom>
        </p:spPr>
        <p:txBody>
          <a:bodyPr lIns="0" tIns="0" rIns="0" bIns="0" rtlCol="0" anchor="t">
            <a:spAutoFit/>
          </a:bodyPr>
          <a:lstStyle/>
          <a:p>
            <a:pPr algn="ctr">
              <a:lnSpc>
                <a:spcPts val="2339"/>
              </a:lnSpc>
            </a:pPr>
            <a:r>
              <a:rPr lang="en-US" sz="1650">
                <a:solidFill>
                  <a:srgbClr val="FFFFFF"/>
                </a:solidFill>
                <a:latin typeface="Poppins Medium"/>
              </a:rPr>
              <a:t>Term 2 Year 5 </a:t>
            </a:r>
            <a:endParaRPr lang="en-US" sz="1671">
              <a:solidFill>
                <a:srgbClr val="FFFFFF"/>
              </a:solidFill>
              <a:latin typeface="Poppins Medium"/>
            </a:endParaRPr>
          </a:p>
        </p:txBody>
      </p:sp>
      <p:sp>
        <p:nvSpPr>
          <p:cNvPr id="19" name="TextBox 19"/>
          <p:cNvSpPr txBox="1"/>
          <p:nvPr/>
        </p:nvSpPr>
        <p:spPr>
          <a:xfrm>
            <a:off x="318698" y="1708733"/>
            <a:ext cx="6951386" cy="1545019"/>
          </a:xfrm>
          <a:prstGeom prst="rect">
            <a:avLst/>
          </a:prstGeom>
        </p:spPr>
        <p:txBody>
          <a:bodyPr wrap="square" lIns="0" tIns="0" rIns="0" bIns="0" rtlCol="0" anchor="t">
            <a:spAutoFit/>
          </a:bodyPr>
          <a:lstStyle/>
          <a:p>
            <a:pPr algn="just">
              <a:lnSpc>
                <a:spcPts val="1709"/>
              </a:lnSpc>
            </a:pPr>
            <a:endParaRPr lang="en-US" sz="1400" dirty="0">
              <a:solidFill>
                <a:srgbClr val="FFFFFF"/>
              </a:solidFill>
              <a:latin typeface="Poppins"/>
            </a:endParaRPr>
          </a:p>
          <a:p>
            <a:pPr algn="just"/>
            <a:r>
              <a:rPr lang="en-US" sz="1400" dirty="0">
                <a:solidFill>
                  <a:srgbClr val="FFFFFF"/>
                </a:solidFill>
                <a:ea typeface="+mn-lt"/>
                <a:cs typeface="+mn-lt"/>
              </a:rPr>
              <a:t>Welcome back to Term 2. This Term we invite our Year 5 families to join us in celebration at both our Mother’s Day Mass and  Faith and Learning Walk.</a:t>
            </a:r>
            <a:endParaRPr lang="en-US" dirty="0"/>
          </a:p>
          <a:p>
            <a:pPr algn="just"/>
            <a:r>
              <a:rPr lang="en-US" sz="1400" dirty="0">
                <a:solidFill>
                  <a:srgbClr val="FFFFFF"/>
                </a:solidFill>
                <a:ea typeface="+mn-lt"/>
                <a:cs typeface="+mn-lt"/>
              </a:rPr>
              <a:t>Below you will find an outline of what Year 5 will be focusing on in each Key Learning Area this term, as well as information relevant to our class. We are developing new learning experiences in English and Mathematics for implementation of the Year 3-6 Curriculum reform in 2024. </a:t>
            </a:r>
            <a:endParaRPr lang="en-US" dirty="0"/>
          </a:p>
          <a:p>
            <a:pPr algn="just">
              <a:lnSpc>
                <a:spcPts val="1709"/>
              </a:lnSpc>
            </a:pPr>
            <a:endParaRPr lang="en-US" sz="1400" dirty="0">
              <a:solidFill>
                <a:srgbClr val="FFFFFF"/>
              </a:solidFill>
              <a:latin typeface="Poppins"/>
              <a:cs typeface="Poppins"/>
            </a:endParaRPr>
          </a:p>
        </p:txBody>
      </p:sp>
      <p:sp>
        <p:nvSpPr>
          <p:cNvPr id="20" name="TextBox 20"/>
          <p:cNvSpPr txBox="1"/>
          <p:nvPr/>
        </p:nvSpPr>
        <p:spPr>
          <a:xfrm>
            <a:off x="657669" y="3866640"/>
            <a:ext cx="2759437" cy="309245"/>
          </a:xfrm>
          <a:prstGeom prst="rect">
            <a:avLst/>
          </a:prstGeom>
        </p:spPr>
        <p:txBody>
          <a:bodyPr lIns="0" tIns="0" rIns="0" bIns="0" rtlCol="0" anchor="t">
            <a:spAutoFit/>
          </a:bodyPr>
          <a:lstStyle/>
          <a:p>
            <a:pPr>
              <a:lnSpc>
                <a:spcPts val="2380"/>
              </a:lnSpc>
            </a:pPr>
            <a:r>
              <a:rPr lang="en-US" sz="1700" spc="-56">
                <a:solidFill>
                  <a:srgbClr val="FFFFFF"/>
                </a:solidFill>
                <a:latin typeface="Poppins ExtraBold"/>
              </a:rPr>
              <a:t>IMPORTANT DATES</a:t>
            </a:r>
          </a:p>
        </p:txBody>
      </p:sp>
      <p:sp>
        <p:nvSpPr>
          <p:cNvPr id="21" name="TextBox 21"/>
          <p:cNvSpPr txBox="1"/>
          <p:nvPr/>
        </p:nvSpPr>
        <p:spPr>
          <a:xfrm>
            <a:off x="4044563" y="8894203"/>
            <a:ext cx="2759437" cy="309245"/>
          </a:xfrm>
          <a:prstGeom prst="rect">
            <a:avLst/>
          </a:prstGeom>
        </p:spPr>
        <p:txBody>
          <a:bodyPr lIns="0" tIns="0" rIns="0" bIns="0" rtlCol="0" anchor="t">
            <a:spAutoFit/>
          </a:bodyPr>
          <a:lstStyle/>
          <a:p>
            <a:pPr>
              <a:lnSpc>
                <a:spcPts val="2380"/>
              </a:lnSpc>
            </a:pPr>
            <a:r>
              <a:rPr lang="en-US" sz="1700" spc="-56">
                <a:solidFill>
                  <a:srgbClr val="FFFFFF"/>
                </a:solidFill>
                <a:latin typeface="Poppins ExtraBold"/>
              </a:rPr>
              <a:t>CONTACT ME:</a:t>
            </a:r>
          </a:p>
        </p:txBody>
      </p:sp>
      <p:sp>
        <p:nvSpPr>
          <p:cNvPr id="22" name="TextBox 22"/>
          <p:cNvSpPr txBox="1"/>
          <p:nvPr/>
        </p:nvSpPr>
        <p:spPr>
          <a:xfrm>
            <a:off x="488626" y="5969213"/>
            <a:ext cx="2759437" cy="291875"/>
          </a:xfrm>
          <a:prstGeom prst="rect">
            <a:avLst/>
          </a:prstGeom>
        </p:spPr>
        <p:txBody>
          <a:bodyPr lIns="0" tIns="0" rIns="0" bIns="0" rtlCol="0" anchor="t">
            <a:spAutoFit/>
          </a:bodyPr>
          <a:lstStyle/>
          <a:p>
            <a:pPr>
              <a:lnSpc>
                <a:spcPts val="2380"/>
              </a:lnSpc>
            </a:pPr>
            <a:r>
              <a:rPr lang="en-US" sz="1700" spc="-56">
                <a:solidFill>
                  <a:srgbClr val="002060"/>
                </a:solidFill>
                <a:latin typeface="Poppins ExtraBold"/>
              </a:rPr>
              <a:t>REMINDER</a:t>
            </a:r>
          </a:p>
        </p:txBody>
      </p:sp>
      <p:sp>
        <p:nvSpPr>
          <p:cNvPr id="24" name="TextBox 24"/>
          <p:cNvSpPr txBox="1"/>
          <p:nvPr/>
        </p:nvSpPr>
        <p:spPr>
          <a:xfrm>
            <a:off x="4052272" y="9358591"/>
            <a:ext cx="3189030" cy="960391"/>
          </a:xfrm>
          <a:prstGeom prst="rect">
            <a:avLst/>
          </a:prstGeom>
        </p:spPr>
        <p:txBody>
          <a:bodyPr lIns="0" tIns="0" rIns="0" bIns="0" rtlCol="0" anchor="t">
            <a:spAutoFit/>
          </a:bodyPr>
          <a:lstStyle/>
          <a:p>
            <a:pPr algn="just">
              <a:lnSpc>
                <a:spcPts val="1911"/>
              </a:lnSpc>
            </a:pPr>
            <a:endParaRPr lang="en-US" sz="1300">
              <a:solidFill>
                <a:srgbClr val="FFFFFF"/>
              </a:solidFill>
              <a:latin typeface="Poppins"/>
            </a:endParaRPr>
          </a:p>
          <a:p>
            <a:pPr algn="just">
              <a:lnSpc>
                <a:spcPts val="1911"/>
              </a:lnSpc>
            </a:pPr>
            <a:endParaRPr lang="en-US" sz="1300">
              <a:solidFill>
                <a:srgbClr val="FFFFFF"/>
              </a:solidFill>
              <a:latin typeface="Poppins"/>
            </a:endParaRPr>
          </a:p>
          <a:p>
            <a:pPr algn="just">
              <a:lnSpc>
                <a:spcPts val="1911"/>
              </a:lnSpc>
            </a:pPr>
            <a:endParaRPr lang="en-US" sz="1300">
              <a:solidFill>
                <a:srgbClr val="FFFFFF"/>
              </a:solidFill>
              <a:latin typeface="Poppins"/>
            </a:endParaRPr>
          </a:p>
          <a:p>
            <a:pPr algn="just">
              <a:lnSpc>
                <a:spcPts val="1911"/>
              </a:lnSpc>
            </a:pPr>
            <a:endParaRPr lang="en-US" sz="1300">
              <a:solidFill>
                <a:srgbClr val="FFFFFF"/>
              </a:solidFill>
              <a:latin typeface="Poppins"/>
            </a:endParaRPr>
          </a:p>
        </p:txBody>
      </p:sp>
      <p:sp>
        <p:nvSpPr>
          <p:cNvPr id="25" name="TextBox 25"/>
          <p:cNvSpPr txBox="1"/>
          <p:nvPr/>
        </p:nvSpPr>
        <p:spPr>
          <a:xfrm>
            <a:off x="424710" y="6261100"/>
            <a:ext cx="3048740" cy="2115964"/>
          </a:xfrm>
          <a:prstGeom prst="rect">
            <a:avLst/>
          </a:prstGeom>
        </p:spPr>
        <p:txBody>
          <a:bodyPr wrap="square" lIns="0" tIns="0" rIns="0" bIns="0" rtlCol="0" anchor="t">
            <a:spAutoFit/>
          </a:bodyPr>
          <a:lstStyle/>
          <a:p>
            <a:pPr algn="just"/>
            <a:r>
              <a:rPr lang="en-US" sz="1250" b="1">
                <a:solidFill>
                  <a:srgbClr val="002060"/>
                </a:solidFill>
                <a:latin typeface="Poppins"/>
              </a:rPr>
              <a:t>COMPASS: </a:t>
            </a:r>
            <a:r>
              <a:rPr lang="en-US" sz="1250">
                <a:solidFill>
                  <a:srgbClr val="002060"/>
                </a:solidFill>
                <a:latin typeface="Poppins"/>
              </a:rPr>
              <a:t>All student absences must be recorded on Compass. If your child is late to school, they must be signed in at the office using the Compass kiosk,  by a parent/</a:t>
            </a:r>
            <a:r>
              <a:rPr lang="en-US" sz="1250" err="1">
                <a:solidFill>
                  <a:srgbClr val="002060"/>
                </a:solidFill>
                <a:latin typeface="Poppins"/>
              </a:rPr>
              <a:t>carer</a:t>
            </a:r>
            <a:r>
              <a:rPr lang="en-US" sz="1250">
                <a:solidFill>
                  <a:srgbClr val="002060"/>
                </a:solidFill>
                <a:latin typeface="Poppins"/>
              </a:rPr>
              <a:t>. If your child is being picked up early from school, they must be signed out at the office using the Compass kiosk. Please see the attached information on how to record student absences on Compass.</a:t>
            </a:r>
          </a:p>
        </p:txBody>
      </p:sp>
      <p:sp>
        <p:nvSpPr>
          <p:cNvPr id="26" name="TextBox 26"/>
          <p:cNvSpPr txBox="1"/>
          <p:nvPr/>
        </p:nvSpPr>
        <p:spPr>
          <a:xfrm>
            <a:off x="4249046" y="3862276"/>
            <a:ext cx="2904832" cy="292196"/>
          </a:xfrm>
          <a:prstGeom prst="rect">
            <a:avLst/>
          </a:prstGeom>
        </p:spPr>
        <p:txBody>
          <a:bodyPr lIns="0" tIns="0" rIns="0" bIns="0" rtlCol="0" anchor="t">
            <a:spAutoFit/>
          </a:bodyPr>
          <a:lstStyle/>
          <a:p>
            <a:pPr>
              <a:lnSpc>
                <a:spcPts val="2392"/>
              </a:lnSpc>
            </a:pPr>
            <a:r>
              <a:rPr lang="en-US" sz="1708" spc="-56">
                <a:solidFill>
                  <a:srgbClr val="002060"/>
                </a:solidFill>
                <a:latin typeface="Poppins ExtraBold"/>
              </a:rPr>
              <a:t>SPECIALIST TIMETABLE</a:t>
            </a:r>
          </a:p>
        </p:txBody>
      </p:sp>
      <p:sp>
        <p:nvSpPr>
          <p:cNvPr id="27" name="TextBox 27"/>
          <p:cNvSpPr txBox="1"/>
          <p:nvPr/>
        </p:nvSpPr>
        <p:spPr>
          <a:xfrm>
            <a:off x="3946413" y="4200260"/>
            <a:ext cx="3184637" cy="1282402"/>
          </a:xfrm>
          <a:prstGeom prst="rect">
            <a:avLst/>
          </a:prstGeom>
        </p:spPr>
        <p:txBody>
          <a:bodyPr wrap="square" lIns="0" tIns="0" rIns="0" bIns="0" rtlCol="0" anchor="t">
            <a:spAutoFit/>
          </a:bodyPr>
          <a:lstStyle/>
          <a:p>
            <a:pPr marL="140335" lvl="1" algn="just">
              <a:lnSpc>
                <a:spcPts val="1911"/>
              </a:lnSpc>
            </a:pPr>
            <a:r>
              <a:rPr lang="en-US" sz="1400" dirty="0">
                <a:solidFill>
                  <a:srgbClr val="002060"/>
                </a:solidFill>
                <a:latin typeface="Arimo"/>
              </a:rPr>
              <a:t>Music: Wednesday</a:t>
            </a:r>
          </a:p>
          <a:p>
            <a:pPr marL="140335" lvl="1" algn="just">
              <a:lnSpc>
                <a:spcPts val="1911"/>
              </a:lnSpc>
            </a:pPr>
            <a:r>
              <a:rPr lang="en-US" sz="1400" dirty="0">
                <a:solidFill>
                  <a:srgbClr val="002060"/>
                </a:solidFill>
                <a:latin typeface="Poppins"/>
              </a:rPr>
              <a:t>PE</a:t>
            </a:r>
            <a:r>
              <a:rPr lang="en-US" sz="1400" dirty="0">
                <a:solidFill>
                  <a:srgbClr val="002060"/>
                </a:solidFill>
                <a:latin typeface="Arimo"/>
              </a:rPr>
              <a:t>: Wednesday</a:t>
            </a:r>
            <a:endParaRPr lang="en-US" sz="1400" dirty="0">
              <a:solidFill>
                <a:srgbClr val="002060"/>
              </a:solidFill>
              <a:latin typeface="Arimo"/>
              <a:ea typeface="Arimo"/>
              <a:cs typeface="Arimo"/>
            </a:endParaRPr>
          </a:p>
          <a:p>
            <a:pPr marL="140335" lvl="1" algn="just">
              <a:lnSpc>
                <a:spcPts val="1911"/>
              </a:lnSpc>
            </a:pPr>
            <a:r>
              <a:rPr lang="en-US" sz="1400" dirty="0">
                <a:solidFill>
                  <a:srgbClr val="002060"/>
                </a:solidFill>
                <a:latin typeface="Poppins"/>
              </a:rPr>
              <a:t>Library: Monday</a:t>
            </a:r>
          </a:p>
          <a:p>
            <a:pPr marL="140335" lvl="1" algn="just">
              <a:lnSpc>
                <a:spcPts val="1911"/>
              </a:lnSpc>
            </a:pPr>
            <a:r>
              <a:rPr lang="en-US" sz="1400" dirty="0">
                <a:solidFill>
                  <a:srgbClr val="002060"/>
                </a:solidFill>
                <a:latin typeface="Poppins"/>
              </a:rPr>
              <a:t>Classroom Sport: Tuesday</a:t>
            </a:r>
            <a:endParaRPr lang="en-US" sz="1400" dirty="0">
              <a:solidFill>
                <a:srgbClr val="002060"/>
              </a:solidFill>
              <a:latin typeface="Poppins"/>
              <a:cs typeface="Poppins"/>
            </a:endParaRPr>
          </a:p>
          <a:p>
            <a:pPr marL="140335" lvl="1" algn="just"/>
            <a:r>
              <a:rPr lang="en-US" sz="1000" dirty="0">
                <a:solidFill>
                  <a:srgbClr val="002060"/>
                </a:solidFill>
                <a:latin typeface="Poppins"/>
              </a:rPr>
              <a:t>Sport uniform to be worn Tuesday and Wednesday, full winter uniform all other days. </a:t>
            </a:r>
          </a:p>
        </p:txBody>
      </p:sp>
      <p:sp>
        <p:nvSpPr>
          <p:cNvPr id="29" name="TextBox 22">
            <a:extLst>
              <a:ext uri="{FF2B5EF4-FFF2-40B4-BE49-F238E27FC236}">
                <a16:creationId xmlns:a16="http://schemas.microsoft.com/office/drawing/2014/main" id="{67087F92-1A7A-4318-AEDB-2A3D718A68A0}"/>
              </a:ext>
            </a:extLst>
          </p:cNvPr>
          <p:cNvSpPr txBox="1"/>
          <p:nvPr/>
        </p:nvSpPr>
        <p:spPr>
          <a:xfrm>
            <a:off x="4152465" y="5991490"/>
            <a:ext cx="2759437" cy="291875"/>
          </a:xfrm>
          <a:prstGeom prst="rect">
            <a:avLst/>
          </a:prstGeom>
        </p:spPr>
        <p:txBody>
          <a:bodyPr lIns="0" tIns="0" rIns="0" bIns="0" rtlCol="0" anchor="t">
            <a:spAutoFit/>
          </a:bodyPr>
          <a:lstStyle/>
          <a:p>
            <a:pPr>
              <a:lnSpc>
                <a:spcPts val="2380"/>
              </a:lnSpc>
            </a:pPr>
            <a:r>
              <a:rPr lang="en-US" sz="1700" spc="-56">
                <a:solidFill>
                  <a:schemeClr val="bg1"/>
                </a:solidFill>
                <a:latin typeface="Poppins ExtraBold"/>
              </a:rPr>
              <a:t>GENERAL REMINDERS</a:t>
            </a:r>
          </a:p>
        </p:txBody>
      </p:sp>
      <p:sp>
        <p:nvSpPr>
          <p:cNvPr id="30" name="TextBox 25">
            <a:extLst>
              <a:ext uri="{FF2B5EF4-FFF2-40B4-BE49-F238E27FC236}">
                <a16:creationId xmlns:a16="http://schemas.microsoft.com/office/drawing/2014/main" id="{32B61F6C-9456-4616-9ADB-58213CCD3E52}"/>
              </a:ext>
            </a:extLst>
          </p:cNvPr>
          <p:cNvSpPr txBox="1"/>
          <p:nvPr/>
        </p:nvSpPr>
        <p:spPr>
          <a:xfrm>
            <a:off x="4126016" y="6299271"/>
            <a:ext cx="3005775" cy="2293705"/>
          </a:xfrm>
          <a:prstGeom prst="rect">
            <a:avLst/>
          </a:prstGeom>
        </p:spPr>
        <p:txBody>
          <a:bodyPr lIns="0" tIns="0" rIns="0" bIns="0" rtlCol="0" anchor="t">
            <a:spAutoFit/>
          </a:bodyPr>
          <a:lstStyle/>
          <a:p>
            <a:pPr algn="just">
              <a:lnSpc>
                <a:spcPts val="1764"/>
              </a:lnSpc>
            </a:pPr>
            <a:r>
              <a:rPr lang="en-US" sz="1200" b="1" dirty="0">
                <a:solidFill>
                  <a:srgbClr val="002060"/>
                </a:solidFill>
                <a:latin typeface="Poppins"/>
              </a:rPr>
              <a:t>Homework will commence this week and be expected to be returned the following Friday. It is important that the students take responsibility to complete all homework to establish positive work habits for high school. Please also ensure correct school uniform is worn each day including appropriate hair cuts and tied up if over the shoulder.</a:t>
            </a:r>
          </a:p>
        </p:txBody>
      </p:sp>
      <p:sp>
        <p:nvSpPr>
          <p:cNvPr id="6" name="TextBox 5">
            <a:extLst>
              <a:ext uri="{FF2B5EF4-FFF2-40B4-BE49-F238E27FC236}">
                <a16:creationId xmlns:a16="http://schemas.microsoft.com/office/drawing/2014/main" id="{BBF296B2-CE27-06D5-8B8E-0135460F1EDB}"/>
              </a:ext>
            </a:extLst>
          </p:cNvPr>
          <p:cNvSpPr txBox="1"/>
          <p:nvPr/>
        </p:nvSpPr>
        <p:spPr>
          <a:xfrm>
            <a:off x="312603" y="4224870"/>
            <a:ext cx="327295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chemeClr val="bg1"/>
                </a:solidFill>
                <a:cs typeface="Arial"/>
              </a:rPr>
              <a:t>Friday 12 May Mother’s Day Mass and Breakfast ​</a:t>
            </a:r>
            <a:endParaRPr lang="en-AU" dirty="0">
              <a:solidFill>
                <a:schemeClr val="bg1"/>
              </a:solidFill>
              <a:cs typeface="Calibri"/>
            </a:endParaRPr>
          </a:p>
          <a:p>
            <a:r>
              <a:rPr lang="en-US" sz="1200" dirty="0">
                <a:solidFill>
                  <a:schemeClr val="bg1"/>
                </a:solidFill>
                <a:cs typeface="Arial"/>
              </a:rPr>
              <a:t>Tuesday 23 May Year 5 Faith and Learning Walk.​</a:t>
            </a:r>
          </a:p>
          <a:p>
            <a:r>
              <a:rPr lang="en-US" sz="1200" dirty="0">
                <a:solidFill>
                  <a:schemeClr val="bg1"/>
                </a:solidFill>
                <a:cs typeface="Arial"/>
              </a:rPr>
              <a:t>Monday 12 June - Queen’s Birthday Holiday​</a:t>
            </a:r>
          </a:p>
          <a:p>
            <a:r>
              <a:rPr lang="en-US" sz="1200" dirty="0">
                <a:solidFill>
                  <a:schemeClr val="bg1"/>
                </a:solidFill>
                <a:cs typeface="Arial"/>
              </a:rPr>
              <a:t>Thursday 22 June - GALA Day​</a:t>
            </a:r>
          </a:p>
          <a:p>
            <a:r>
              <a:rPr lang="en-US" sz="1200" dirty="0">
                <a:solidFill>
                  <a:schemeClr val="bg1"/>
                </a:solidFill>
                <a:cs typeface="Arial"/>
              </a:rPr>
              <a:t>19 -23 June Parent Teacher interviews​</a:t>
            </a:r>
          </a:p>
          <a:p>
            <a:r>
              <a:rPr lang="en-US" sz="1200" dirty="0">
                <a:solidFill>
                  <a:schemeClr val="bg1"/>
                </a:solidFill>
                <a:cs typeface="Arial"/>
              </a:rPr>
              <a:t>30 June Staff Development Day </a:t>
            </a:r>
          </a:p>
        </p:txBody>
      </p:sp>
      <p:pic>
        <p:nvPicPr>
          <p:cNvPr id="8" name="Picture 8">
            <a:extLst>
              <a:ext uri="{FF2B5EF4-FFF2-40B4-BE49-F238E27FC236}">
                <a16:creationId xmlns:a16="http://schemas.microsoft.com/office/drawing/2014/main" id="{251E10BC-B05D-52B2-7B8A-A71077415C3D}"/>
              </a:ext>
            </a:extLst>
          </p:cNvPr>
          <p:cNvPicPr>
            <a:picLocks noChangeAspect="1"/>
          </p:cNvPicPr>
          <p:nvPr/>
        </p:nvPicPr>
        <p:blipFill>
          <a:blip r:embed="rId3"/>
          <a:stretch>
            <a:fillRect/>
          </a:stretch>
        </p:blipFill>
        <p:spPr>
          <a:xfrm>
            <a:off x="581368" y="8690866"/>
            <a:ext cx="2743634" cy="1998133"/>
          </a:xfrm>
          <a:prstGeom prst="rect">
            <a:avLst/>
          </a:prstGeom>
        </p:spPr>
      </p:pic>
      <p:sp>
        <p:nvSpPr>
          <p:cNvPr id="9" name="TextBox 8">
            <a:extLst>
              <a:ext uri="{FF2B5EF4-FFF2-40B4-BE49-F238E27FC236}">
                <a16:creationId xmlns:a16="http://schemas.microsoft.com/office/drawing/2014/main" id="{BB6C871F-C7B1-B144-1C61-E189FC0401BD}"/>
              </a:ext>
            </a:extLst>
          </p:cNvPr>
          <p:cNvSpPr txBox="1"/>
          <p:nvPr/>
        </p:nvSpPr>
        <p:spPr>
          <a:xfrm>
            <a:off x="4152732" y="9199036"/>
            <a:ext cx="3076469"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300">
                <a:solidFill>
                  <a:schemeClr val="bg1"/>
                </a:solidFill>
                <a:latin typeface="Poppins"/>
                <a:hlinkClick r:id="rId4"/>
              </a:rPr>
              <a:t>Skye.nolan-brown@dbb.catholic.edu.au</a:t>
            </a:r>
          </a:p>
          <a:p>
            <a:pPr algn="just"/>
            <a:r>
              <a:rPr lang="en-US" sz="1300">
                <a:solidFill>
                  <a:schemeClr val="bg1"/>
                </a:solidFill>
                <a:latin typeface="Poppins"/>
                <a:hlinkClick r:id="rId5"/>
              </a:rPr>
              <a:t>Trish.Gibson@dbb.catholic.edu.au</a:t>
            </a:r>
          </a:p>
          <a:p>
            <a:pPr algn="just"/>
            <a:r>
              <a:rPr lang="en-US" sz="1300">
                <a:solidFill>
                  <a:schemeClr val="bg1"/>
                </a:solidFill>
                <a:latin typeface="Poppins"/>
                <a:cs typeface="Poppins"/>
                <a:hlinkClick r:id="rId6"/>
              </a:rPr>
              <a:t>Michele.kerr@dbb.ccatholic.edu.au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64A91"/>
        </a:solidFill>
        <a:effectLst/>
      </p:bgPr>
    </p:bg>
    <p:spTree>
      <p:nvGrpSpPr>
        <p:cNvPr id="1" name=""/>
        <p:cNvGrpSpPr/>
        <p:nvPr/>
      </p:nvGrpSpPr>
      <p:grpSpPr>
        <a:xfrm>
          <a:off x="0" y="0"/>
          <a:ext cx="0" cy="0"/>
          <a:chOff x="0" y="0"/>
          <a:chExt cx="0" cy="0"/>
        </a:xfrm>
      </p:grpSpPr>
      <p:grpSp>
        <p:nvGrpSpPr>
          <p:cNvPr id="10" name="Group 10"/>
          <p:cNvGrpSpPr/>
          <p:nvPr/>
        </p:nvGrpSpPr>
        <p:grpSpPr>
          <a:xfrm>
            <a:off x="-114300" y="-35864"/>
            <a:ext cx="7788600" cy="1278497"/>
            <a:chOff x="0" y="0"/>
            <a:chExt cx="10384800" cy="1704663"/>
          </a:xfrm>
        </p:grpSpPr>
        <p:sp>
          <p:nvSpPr>
            <p:cNvPr id="11" name="AutoShape 11"/>
            <p:cNvSpPr/>
            <p:nvPr/>
          </p:nvSpPr>
          <p:spPr>
            <a:xfrm>
              <a:off x="0" y="0"/>
              <a:ext cx="10384800" cy="1704663"/>
            </a:xfrm>
            <a:prstGeom prst="rect">
              <a:avLst/>
            </a:prstGeom>
            <a:solidFill>
              <a:srgbClr val="FFFFFF">
                <a:alpha val="19608"/>
              </a:srgbClr>
            </a:solidFill>
          </p:spPr>
        </p:sp>
      </p:grpSp>
      <p:pic>
        <p:nvPicPr>
          <p:cNvPr id="16" name="Picture 16"/>
          <p:cNvPicPr>
            <a:picLocks noChangeAspect="1"/>
          </p:cNvPicPr>
          <p:nvPr/>
        </p:nvPicPr>
        <p:blipFill>
          <a:blip r:embed="rId3"/>
          <a:srcRect/>
          <a:stretch>
            <a:fillRect/>
          </a:stretch>
        </p:blipFill>
        <p:spPr>
          <a:xfrm>
            <a:off x="262476" y="50930"/>
            <a:ext cx="1184105" cy="1191704"/>
          </a:xfrm>
          <a:prstGeom prst="rect">
            <a:avLst/>
          </a:prstGeom>
        </p:spPr>
      </p:pic>
      <p:sp>
        <p:nvSpPr>
          <p:cNvPr id="17" name="TextBox 17"/>
          <p:cNvSpPr txBox="1"/>
          <p:nvPr/>
        </p:nvSpPr>
        <p:spPr>
          <a:xfrm>
            <a:off x="1446581" y="35533"/>
            <a:ext cx="5800630" cy="1100109"/>
          </a:xfrm>
          <a:prstGeom prst="rect">
            <a:avLst/>
          </a:prstGeom>
        </p:spPr>
        <p:txBody>
          <a:bodyPr wrap="square" lIns="0" tIns="0" rIns="0" bIns="0" rtlCol="0" anchor="t">
            <a:spAutoFit/>
          </a:bodyPr>
          <a:lstStyle/>
          <a:p>
            <a:pPr algn="r">
              <a:lnSpc>
                <a:spcPts val="4392"/>
              </a:lnSpc>
            </a:pPr>
            <a:r>
              <a:rPr lang="en-US" sz="3100" spc="-59" dirty="0">
                <a:solidFill>
                  <a:srgbClr val="7ED957"/>
                </a:solidFill>
                <a:latin typeface="Poppins ExtraBold"/>
              </a:rPr>
              <a:t>Year 5</a:t>
            </a:r>
            <a:endParaRPr lang="en-US" sz="3137" spc="-59" dirty="0">
              <a:solidFill>
                <a:srgbClr val="7ED957"/>
              </a:solidFill>
              <a:latin typeface="Poppins ExtraBold"/>
            </a:endParaRPr>
          </a:p>
          <a:p>
            <a:pPr algn="r">
              <a:lnSpc>
                <a:spcPts val="4392"/>
              </a:lnSpc>
            </a:pPr>
            <a:r>
              <a:rPr lang="en-US" sz="3137" spc="-59" dirty="0">
                <a:solidFill>
                  <a:srgbClr val="7ED957"/>
                </a:solidFill>
                <a:latin typeface="Poppins ExtraBold"/>
              </a:rPr>
              <a:t>TERM 2 CURRICULUM NOTE</a:t>
            </a:r>
          </a:p>
        </p:txBody>
      </p:sp>
      <p:graphicFrame>
        <p:nvGraphicFramePr>
          <p:cNvPr id="36" name="Table 36">
            <a:extLst>
              <a:ext uri="{FF2B5EF4-FFF2-40B4-BE49-F238E27FC236}">
                <a16:creationId xmlns:a16="http://schemas.microsoft.com/office/drawing/2014/main" id="{B3AC769F-25CD-B7A2-A1B4-D47ADA80FBF5}"/>
              </a:ext>
            </a:extLst>
          </p:cNvPr>
          <p:cNvGraphicFramePr>
            <a:graphicFrameLocks noGrp="1"/>
          </p:cNvGraphicFramePr>
          <p:nvPr>
            <p:extLst>
              <p:ext uri="{D42A27DB-BD31-4B8C-83A1-F6EECF244321}">
                <p14:modId xmlns:p14="http://schemas.microsoft.com/office/powerpoint/2010/main" val="950909040"/>
              </p:ext>
            </p:extLst>
          </p:nvPr>
        </p:nvGraphicFramePr>
        <p:xfrm>
          <a:off x="427453" y="1362031"/>
          <a:ext cx="6861724" cy="9111234"/>
        </p:xfrm>
        <a:graphic>
          <a:graphicData uri="http://schemas.openxmlformats.org/drawingml/2006/table">
            <a:tbl>
              <a:tblPr firstRow="1" bandRow="1">
                <a:tableStyleId>{5C22544A-7EE6-4342-B048-85BDC9FD1C3A}</a:tableStyleId>
              </a:tblPr>
              <a:tblGrid>
                <a:gridCol w="6861724">
                  <a:extLst>
                    <a:ext uri="{9D8B030D-6E8A-4147-A177-3AD203B41FA5}">
                      <a16:colId xmlns:a16="http://schemas.microsoft.com/office/drawing/2014/main" val="2389123367"/>
                    </a:ext>
                  </a:extLst>
                </a:gridCol>
              </a:tblGrid>
              <a:tr h="370840">
                <a:tc>
                  <a:txBody>
                    <a:bodyPr/>
                    <a:lstStyle/>
                    <a:p>
                      <a:pPr algn="ctr"/>
                      <a:r>
                        <a:rPr lang="en-AU" dirty="0">
                          <a:solidFill>
                            <a:schemeClr val="tx1"/>
                          </a:solidFill>
                        </a:rPr>
                        <a:t>Religious Education</a:t>
                      </a:r>
                    </a:p>
                    <a:p>
                      <a:pPr lvl="0" algn="l">
                        <a:lnSpc>
                          <a:spcPct val="100000"/>
                        </a:lnSpc>
                        <a:spcBef>
                          <a:spcPts val="0"/>
                        </a:spcBef>
                        <a:spcAft>
                          <a:spcPts val="0"/>
                        </a:spcAft>
                        <a:buNone/>
                      </a:pPr>
                      <a:r>
                        <a:rPr lang="en-AU" sz="1200" b="0" i="0" u="none" strike="noStrike" noProof="0" dirty="0">
                          <a:solidFill>
                            <a:schemeClr val="tx1"/>
                          </a:solidFill>
                          <a:latin typeface="+mn-lt"/>
                        </a:rPr>
                        <a:t>Faith and Learning Walk: Week 5, Tuesday 23 May at 8:45am.</a:t>
                      </a:r>
                      <a:endParaRPr lang="en-AU" sz="1200" dirty="0">
                        <a:solidFill>
                          <a:schemeClr val="tx1"/>
                        </a:solidFill>
                        <a:latin typeface="+mn-lt"/>
                      </a:endParaRPr>
                    </a:p>
                    <a:p>
                      <a:pPr lvl="0" algn="just">
                        <a:lnSpc>
                          <a:spcPct val="100000"/>
                        </a:lnSpc>
                        <a:spcBef>
                          <a:spcPts val="0"/>
                        </a:spcBef>
                        <a:spcAft>
                          <a:spcPts val="0"/>
                        </a:spcAft>
                        <a:buNone/>
                      </a:pPr>
                      <a:r>
                        <a:rPr lang="en-AU" sz="1200" b="1" i="0" u="none" strike="noStrike" noProof="0" dirty="0">
                          <a:solidFill>
                            <a:schemeClr val="tx1"/>
                          </a:solidFill>
                          <a:latin typeface="Calibri"/>
                        </a:rPr>
                        <a:t>How can we care for God’s Creation?</a:t>
                      </a:r>
                      <a:endParaRPr lang="en-AU" dirty="0">
                        <a:solidFill>
                          <a:schemeClr val="tx1"/>
                        </a:solidFill>
                      </a:endParaRPr>
                    </a:p>
                    <a:p>
                      <a:pPr lvl="0" algn="just">
                        <a:lnSpc>
                          <a:spcPct val="100000"/>
                        </a:lnSpc>
                        <a:spcBef>
                          <a:spcPts val="0"/>
                        </a:spcBef>
                        <a:spcAft>
                          <a:spcPts val="0"/>
                        </a:spcAft>
                        <a:buNone/>
                      </a:pPr>
                      <a:r>
                        <a:rPr lang="en-AU" sz="1200" b="0" i="0" u="none" strike="noStrike" noProof="0" dirty="0">
                          <a:solidFill>
                            <a:schemeClr val="tx1"/>
                          </a:solidFill>
                          <a:latin typeface="Arial"/>
                        </a:rPr>
                        <a:t>•</a:t>
                      </a:r>
                      <a:r>
                        <a:rPr lang="en-AU" sz="1200" b="0" i="0" u="none" strike="noStrike" noProof="0" dirty="0">
                          <a:solidFill>
                            <a:schemeClr val="tx1"/>
                          </a:solidFill>
                          <a:latin typeface="Calibri"/>
                        </a:rPr>
                        <a:t>Why is it necessary to care for God's Creation?</a:t>
                      </a:r>
                      <a:endParaRPr lang="en-AU" dirty="0">
                        <a:solidFill>
                          <a:schemeClr val="tx1"/>
                        </a:solidFill>
                      </a:endParaRPr>
                    </a:p>
                    <a:p>
                      <a:pPr lvl="0" algn="just">
                        <a:lnSpc>
                          <a:spcPct val="100000"/>
                        </a:lnSpc>
                        <a:spcBef>
                          <a:spcPts val="0"/>
                        </a:spcBef>
                        <a:spcAft>
                          <a:spcPts val="0"/>
                        </a:spcAft>
                        <a:buNone/>
                      </a:pPr>
                      <a:r>
                        <a:rPr lang="en-AU" sz="1200" b="0" i="0" u="none" strike="noStrike" noProof="0" dirty="0">
                          <a:solidFill>
                            <a:schemeClr val="tx1"/>
                          </a:solidFill>
                          <a:latin typeface="Arial"/>
                        </a:rPr>
                        <a:t>•</a:t>
                      </a:r>
                      <a:r>
                        <a:rPr lang="en-AU" sz="1200" b="0" i="0" u="none" strike="noStrike" noProof="0" dirty="0">
                          <a:solidFill>
                            <a:schemeClr val="tx1"/>
                          </a:solidFill>
                          <a:latin typeface="Calibri"/>
                        </a:rPr>
                        <a:t>In what ways are the scriptures of Matthew relevant to our life today?</a:t>
                      </a:r>
                      <a:endParaRPr lang="en-AU" dirty="0">
                        <a:solidFill>
                          <a:schemeClr val="tx1"/>
                        </a:solidFill>
                      </a:endParaRPr>
                    </a:p>
                    <a:p>
                      <a:pPr lvl="0" algn="just">
                        <a:lnSpc>
                          <a:spcPct val="100000"/>
                        </a:lnSpc>
                        <a:spcBef>
                          <a:spcPts val="0"/>
                        </a:spcBef>
                        <a:spcAft>
                          <a:spcPts val="0"/>
                        </a:spcAft>
                        <a:buNone/>
                      </a:pPr>
                      <a:r>
                        <a:rPr lang="en-AU" sz="1200" b="0" i="0" u="none" strike="noStrike" noProof="0" dirty="0">
                          <a:solidFill>
                            <a:schemeClr val="tx1"/>
                          </a:solidFill>
                          <a:latin typeface="Arial"/>
                        </a:rPr>
                        <a:t>•</a:t>
                      </a:r>
                      <a:r>
                        <a:rPr lang="en-AU" sz="1200" b="0" i="0" u="none" strike="noStrike" noProof="0" dirty="0">
                          <a:solidFill>
                            <a:schemeClr val="tx1"/>
                          </a:solidFill>
                          <a:latin typeface="Calibri"/>
                        </a:rPr>
                        <a:t>How are we challenged to care for God's creation?</a:t>
                      </a:r>
                      <a:endParaRPr lang="en-AU"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444816974"/>
                  </a:ext>
                </a:extLst>
              </a:tr>
              <a:tr h="370840">
                <a:tc>
                  <a:txBody>
                    <a:bodyPr/>
                    <a:lstStyle/>
                    <a:p>
                      <a:pPr algn="ctr"/>
                      <a:r>
                        <a:rPr lang="en-AU" b="1" dirty="0"/>
                        <a:t>Mathematics</a:t>
                      </a:r>
                    </a:p>
                    <a:p>
                      <a:pPr lvl="0" algn="l">
                        <a:lnSpc>
                          <a:spcPct val="100000"/>
                        </a:lnSpc>
                        <a:spcBef>
                          <a:spcPts val="0"/>
                        </a:spcBef>
                        <a:spcAft>
                          <a:spcPts val="0"/>
                        </a:spcAft>
                        <a:buNone/>
                      </a:pPr>
                      <a:r>
                        <a:rPr lang="en-AU" sz="1200" b="0" i="0" u="none" strike="noStrike" noProof="0" dirty="0">
                          <a:solidFill>
                            <a:srgbClr val="000000"/>
                          </a:solidFill>
                          <a:latin typeface="+mn-lt"/>
                        </a:rPr>
                        <a:t>Our focus for Mathematics this term will be on identifying the steps in multi-step problems. We will be studying Angles, 3D Space, Patterns and Algebra, Chance, Data, Position,  Multiplication and division. </a:t>
                      </a:r>
                      <a:endParaRPr lang="en-AU" sz="1200" dirty="0">
                        <a:latin typeface="+mn-lt"/>
                      </a:endParaRPr>
                    </a:p>
                    <a:p>
                      <a:pPr lvl="0" algn="l">
                        <a:lnSpc>
                          <a:spcPct val="100000"/>
                        </a:lnSpc>
                        <a:spcBef>
                          <a:spcPts val="0"/>
                        </a:spcBef>
                        <a:spcAft>
                          <a:spcPts val="0"/>
                        </a:spcAft>
                        <a:buNone/>
                      </a:pPr>
                      <a:r>
                        <a:rPr lang="en-AU" sz="1200" b="0" i="0" u="none" strike="noStrike" noProof="0" dirty="0">
                          <a:solidFill>
                            <a:srgbClr val="000000"/>
                          </a:solidFill>
                          <a:latin typeface="+mn-lt"/>
                        </a:rPr>
                        <a:t>Continuation of Stage 3- Problem Solving and Math's Olympiad</a:t>
                      </a:r>
                      <a:endParaRPr lang="en-AU" sz="1200" dirty="0">
                        <a:latin typeface="+mn-lt"/>
                      </a:endParaRPr>
                    </a:p>
                  </a:txBody>
                  <a:tcPr/>
                </a:tc>
                <a:extLst>
                  <a:ext uri="{0D108BD9-81ED-4DB2-BD59-A6C34878D82A}">
                    <a16:rowId xmlns:a16="http://schemas.microsoft.com/office/drawing/2014/main" val="4231337110"/>
                  </a:ext>
                </a:extLst>
              </a:tr>
              <a:tr h="370840">
                <a:tc>
                  <a:txBody>
                    <a:bodyPr/>
                    <a:lstStyle/>
                    <a:p>
                      <a:pPr algn="ctr"/>
                      <a:r>
                        <a:rPr lang="en-AU" b="1" dirty="0"/>
                        <a:t>English</a:t>
                      </a:r>
                    </a:p>
                    <a:p>
                      <a:pPr marL="140335" lvl="1" indent="0">
                        <a:lnSpc>
                          <a:spcPts val="1911"/>
                        </a:lnSpc>
                        <a:buNone/>
                      </a:pPr>
                      <a:r>
                        <a:rPr lang="en-US" sz="1200" dirty="0">
                          <a:solidFill>
                            <a:schemeClr val="tx1"/>
                          </a:solidFill>
                        </a:rPr>
                        <a:t>Spelling- Soundwaves Spelling and Spelling Rules</a:t>
                      </a:r>
                      <a:endParaRPr lang="en-US" sz="1200" dirty="0">
                        <a:solidFill>
                          <a:schemeClr val="tx1"/>
                        </a:solidFill>
                        <a:cs typeface="Poppins"/>
                      </a:endParaRPr>
                    </a:p>
                    <a:p>
                      <a:pPr marL="140335" lvl="1" indent="0">
                        <a:lnSpc>
                          <a:spcPts val="1911"/>
                        </a:lnSpc>
                        <a:buNone/>
                      </a:pPr>
                      <a:r>
                        <a:rPr lang="en-US" sz="1200" dirty="0">
                          <a:solidFill>
                            <a:schemeClr val="tx1"/>
                          </a:solidFill>
                        </a:rPr>
                        <a:t>Reading- We are working on reading fluency- Paired Reading and Comprehension</a:t>
                      </a:r>
                      <a:endParaRPr lang="en-US" sz="1200" dirty="0">
                        <a:solidFill>
                          <a:schemeClr val="tx1"/>
                        </a:solidFill>
                        <a:cs typeface="Poppins"/>
                      </a:endParaRPr>
                    </a:p>
                    <a:p>
                      <a:pPr marL="140335" lvl="1" indent="0">
                        <a:lnSpc>
                          <a:spcPts val="1911"/>
                        </a:lnSpc>
                        <a:buNone/>
                      </a:pPr>
                      <a:r>
                        <a:rPr lang="en-US" sz="1200" dirty="0">
                          <a:solidFill>
                            <a:schemeClr val="tx1"/>
                          </a:solidFill>
                        </a:rPr>
                        <a:t>Writing- Description, Narrative, Information Reports, Expositions will be covered with a focus on Sentence structure</a:t>
                      </a:r>
                      <a:endParaRPr lang="en-US" sz="1200" dirty="0">
                        <a:solidFill>
                          <a:schemeClr val="tx1"/>
                        </a:solidFill>
                        <a:cs typeface="Poppins"/>
                      </a:endParaRPr>
                    </a:p>
                    <a:p>
                      <a:pPr marL="140335" lvl="1" indent="0">
                        <a:lnSpc>
                          <a:spcPts val="1911"/>
                        </a:lnSpc>
                        <a:buNone/>
                      </a:pPr>
                      <a:r>
                        <a:rPr lang="en-US" sz="1200" dirty="0">
                          <a:solidFill>
                            <a:schemeClr val="tx1"/>
                          </a:solidFill>
                        </a:rPr>
                        <a:t>Speaking and Listening- Class Presentations and speaking in small group</a:t>
                      </a:r>
                      <a:r>
                        <a:rPr lang="en-US" sz="1200" dirty="0">
                          <a:solidFill>
                            <a:srgbClr val="002060"/>
                          </a:solidFill>
                        </a:rPr>
                        <a:t>s</a:t>
                      </a:r>
                      <a:endParaRPr lang="en-US" sz="1200" dirty="0">
                        <a:solidFill>
                          <a:srgbClr val="002060"/>
                        </a:solidFill>
                        <a:cs typeface="Poppins"/>
                      </a:endParaRPr>
                    </a:p>
                  </a:txBody>
                  <a:tcPr>
                    <a:solidFill>
                      <a:schemeClr val="accent5">
                        <a:lumMod val="20000"/>
                        <a:lumOff val="80000"/>
                      </a:schemeClr>
                    </a:solidFill>
                  </a:tcPr>
                </a:tc>
                <a:extLst>
                  <a:ext uri="{0D108BD9-81ED-4DB2-BD59-A6C34878D82A}">
                    <a16:rowId xmlns:a16="http://schemas.microsoft.com/office/drawing/2014/main" val="2925549268"/>
                  </a:ext>
                </a:extLst>
              </a:tr>
              <a:tr h="370840">
                <a:tc>
                  <a:txBody>
                    <a:bodyPr/>
                    <a:lstStyle/>
                    <a:p>
                      <a:pPr algn="ctr"/>
                      <a:r>
                        <a:rPr lang="en-AU" b="1" dirty="0"/>
                        <a:t>HSIE-History</a:t>
                      </a:r>
                      <a:endParaRPr lang="en-AU" sz="1400" b="0" i="1" dirty="0"/>
                    </a:p>
                    <a:p>
                      <a:r>
                        <a:rPr lang="en-AU" sz="1200" b="1" i="0" kern="1200" dirty="0">
                          <a:solidFill>
                            <a:schemeClr val="dk1"/>
                          </a:solidFill>
                          <a:effectLst/>
                          <a:latin typeface="+mn-lt"/>
                          <a:ea typeface="+mn-ea"/>
                          <a:cs typeface="+mn-cs"/>
                        </a:rPr>
                        <a:t>Australia as a Nation</a:t>
                      </a:r>
                    </a:p>
                    <a:p>
                      <a:r>
                        <a:rPr lang="en-AU" sz="1200" b="0" i="0" kern="1200" dirty="0">
                          <a:solidFill>
                            <a:schemeClr val="dk1"/>
                          </a:solidFill>
                          <a:effectLst/>
                          <a:latin typeface="+mn-lt"/>
                          <a:ea typeface="+mn-ea"/>
                          <a:cs typeface="+mn-cs"/>
                        </a:rPr>
                        <a:t>In Term 2, students will continue to study the reasons for uniting as a nation and the formation of an Australian Federation. They will study human rights, past and present, of Aboriginal and Torres Strait Islander Peoples, migrants, women and children and the key values that underpin Australia’s democracy.</a:t>
                      </a:r>
                    </a:p>
                  </a:txBody>
                  <a:tcPr/>
                </a:tc>
                <a:extLst>
                  <a:ext uri="{0D108BD9-81ED-4DB2-BD59-A6C34878D82A}">
                    <a16:rowId xmlns:a16="http://schemas.microsoft.com/office/drawing/2014/main" val="1173886372"/>
                  </a:ext>
                </a:extLst>
              </a:tr>
              <a:tr h="370840">
                <a:tc>
                  <a:txBody>
                    <a:bodyPr/>
                    <a:lstStyle/>
                    <a:p>
                      <a:pPr marL="91440" lvl="0" algn="ctr">
                        <a:buNone/>
                      </a:pPr>
                      <a:r>
                        <a:rPr lang="en-AU" sz="1800" b="1" i="0" u="none" strike="noStrike" noProof="0" dirty="0">
                          <a:solidFill>
                            <a:srgbClr val="000000"/>
                          </a:solidFill>
                          <a:latin typeface="Calibri"/>
                        </a:rPr>
                        <a:t>PDHPE</a:t>
                      </a:r>
                    </a:p>
                    <a:p>
                      <a:pPr marL="91440" lvl="0" algn="l">
                        <a:buNone/>
                      </a:pPr>
                      <a:r>
                        <a:rPr lang="en-US" sz="1200" b="1" dirty="0">
                          <a:solidFill>
                            <a:schemeClr val="tx1"/>
                          </a:solidFill>
                          <a:cs typeface="Poppins"/>
                        </a:rPr>
                        <a:t>Survivor; </a:t>
                      </a:r>
                      <a:r>
                        <a:rPr lang="en-AU" sz="1200" kern="1200" dirty="0">
                          <a:solidFill>
                            <a:schemeClr val="dk1"/>
                          </a:solidFill>
                          <a:effectLst/>
                          <a:latin typeface="+mn-lt"/>
                          <a:ea typeface="+mn-ea"/>
                          <a:cs typeface="+mn-cs"/>
                        </a:rPr>
                        <a:t>Students will participate in a range of initiative and challenge activities that promote cooperation and teamwork. They will recognise the qualities and characteristics required to overcome personal obstacles and encourage others to achieve their best.</a:t>
                      </a:r>
                      <a:endParaRPr lang="en-US" sz="1200" dirty="0">
                        <a:solidFill>
                          <a:schemeClr val="tx1"/>
                        </a:solidFill>
                        <a:cs typeface="Calibri"/>
                      </a:endParaRPr>
                    </a:p>
                    <a:p>
                      <a:pPr marL="91440"/>
                      <a:r>
                        <a:rPr lang="en-US" sz="1200" b="1" dirty="0">
                          <a:solidFill>
                            <a:schemeClr val="tx1"/>
                          </a:solidFill>
                          <a:cs typeface="Poppins"/>
                        </a:rPr>
                        <a:t>Class Sport</a:t>
                      </a:r>
                      <a:r>
                        <a:rPr lang="en-US" sz="1200" dirty="0">
                          <a:solidFill>
                            <a:schemeClr val="tx1"/>
                          </a:solidFill>
                          <a:cs typeface="Poppins"/>
                        </a:rPr>
                        <a:t>- Basketball Clinics.</a:t>
                      </a:r>
                      <a:endParaRPr lang="en-US" sz="1200" dirty="0">
                        <a:solidFill>
                          <a:schemeClr val="tx1"/>
                        </a:solidFill>
                        <a:cs typeface="Poppins" panose="00000500000000000000" pitchFamily="2" charset="0"/>
                      </a:endParaRPr>
                    </a:p>
                  </a:txBody>
                  <a:tcPr>
                    <a:solidFill>
                      <a:schemeClr val="accent5">
                        <a:lumMod val="20000"/>
                        <a:lumOff val="80000"/>
                      </a:schemeClr>
                    </a:solidFill>
                  </a:tcPr>
                </a:tc>
                <a:extLst>
                  <a:ext uri="{0D108BD9-81ED-4DB2-BD59-A6C34878D82A}">
                    <a16:rowId xmlns:a16="http://schemas.microsoft.com/office/drawing/2014/main" val="1228256165"/>
                  </a:ext>
                </a:extLst>
              </a:tr>
              <a:tr h="370840">
                <a:tc>
                  <a:txBody>
                    <a:bodyPr/>
                    <a:lstStyle/>
                    <a:p>
                      <a:pPr algn="ctr"/>
                      <a:r>
                        <a:rPr lang="en-AU" b="1" dirty="0"/>
                        <a:t>Science and Technology</a:t>
                      </a:r>
                    </a:p>
                    <a:p>
                      <a:pPr algn="ctr"/>
                      <a:endParaRPr lang="en-AU" sz="1200" b="0" dirty="0"/>
                    </a:p>
                    <a:p>
                      <a:r>
                        <a:rPr lang="en-US" sz="1200" b="0" dirty="0">
                          <a:cs typeface="Poppins"/>
                        </a:rPr>
                        <a:t>Physical World-How can we make a force stronger or weaker?</a:t>
                      </a:r>
                    </a:p>
                    <a:p>
                      <a:r>
                        <a:rPr lang="en-US" sz="1200" dirty="0">
                          <a:cs typeface="Poppins"/>
                        </a:rPr>
                        <a:t>This unit focuses on the difference between contact and non-contact forces and how energy is transformed from one form to another. </a:t>
                      </a:r>
                    </a:p>
                    <a:p>
                      <a:r>
                        <a:rPr lang="en-US" sz="1200" dirty="0">
                          <a:cs typeface="Poppins"/>
                        </a:rPr>
                        <a:t>We will investigate the effects of increasing or decreasing the strength of a specific contact or non-contact force. We will explore the interrelationship between force and energy.</a:t>
                      </a:r>
                      <a:endParaRPr lang="en-AU" sz="1200" dirty="0">
                        <a:cs typeface="Poppins"/>
                      </a:endParaRPr>
                    </a:p>
                  </a:txBody>
                  <a:tcPr/>
                </a:tc>
                <a:extLst>
                  <a:ext uri="{0D108BD9-81ED-4DB2-BD59-A6C34878D82A}">
                    <a16:rowId xmlns:a16="http://schemas.microsoft.com/office/drawing/2014/main" val="3493989372"/>
                  </a:ext>
                </a:extLst>
              </a:tr>
              <a:tr h="370840">
                <a:tc>
                  <a:txBody>
                    <a:bodyPr/>
                    <a:lstStyle/>
                    <a:p>
                      <a:pPr rtl="0" fontAlgn="base"/>
                      <a:r>
                        <a:rPr lang="en-AU" sz="1600" b="1" i="0" kern="1200" dirty="0">
                          <a:solidFill>
                            <a:schemeClr val="dk1"/>
                          </a:solidFill>
                          <a:effectLst/>
                          <a:latin typeface="+mn-lt"/>
                          <a:ea typeface="+mn-ea"/>
                          <a:cs typeface="+mn-cs"/>
                        </a:rPr>
                        <a:t>                                                             CAPA</a:t>
                      </a:r>
                    </a:p>
                    <a:p>
                      <a:pPr rtl="0" fontAlgn="base"/>
                      <a:r>
                        <a:rPr lang="en-AU" sz="1200" b="0" i="0" kern="1200" dirty="0">
                          <a:solidFill>
                            <a:schemeClr val="dk1"/>
                          </a:solidFill>
                          <a:effectLst/>
                          <a:latin typeface="+mn-lt"/>
                          <a:ea typeface="+mn-ea"/>
                          <a:cs typeface="+mn-cs"/>
                        </a:rPr>
                        <a:t>In CAPA this term, Year 5 are exploring music through engaging with the elements of pitch, duration, structure, tone colour and dynamics using the syllabus outcomes of performing, listening and organising sound.</a:t>
                      </a:r>
                      <a:endParaRPr lang="en-AU" sz="1600" b="1" dirty="0"/>
                    </a:p>
                    <a:p>
                      <a:pPr lvl="0" algn="l">
                        <a:lnSpc>
                          <a:spcPct val="100000"/>
                        </a:lnSpc>
                        <a:spcBef>
                          <a:spcPts val="0"/>
                        </a:spcBef>
                        <a:spcAft>
                          <a:spcPts val="0"/>
                        </a:spcAft>
                        <a:buNone/>
                      </a:pPr>
                      <a:r>
                        <a:rPr lang="en-AU" sz="1200" b="1" i="0" u="none" strike="noStrike" noProof="0" dirty="0">
                          <a:solidFill>
                            <a:srgbClr val="000000"/>
                          </a:solidFill>
                          <a:latin typeface="Calibri"/>
                        </a:rPr>
                        <a:t>Our Visual Art </a:t>
                      </a:r>
                      <a:r>
                        <a:rPr lang="en-AU" sz="1200" b="0" i="0" u="none" strike="noStrike" noProof="0" dirty="0">
                          <a:solidFill>
                            <a:srgbClr val="000000"/>
                          </a:solidFill>
                          <a:latin typeface="Calibri"/>
                        </a:rPr>
                        <a:t>Unit this term is called The Power of Nature.</a:t>
                      </a:r>
                      <a:endParaRPr lang="en-AU" sz="1200" dirty="0"/>
                    </a:p>
                    <a:p>
                      <a:pPr lvl="0" algn="l">
                        <a:lnSpc>
                          <a:spcPct val="100000"/>
                        </a:lnSpc>
                        <a:spcBef>
                          <a:spcPts val="0"/>
                        </a:spcBef>
                        <a:spcAft>
                          <a:spcPts val="0"/>
                        </a:spcAft>
                        <a:buNone/>
                      </a:pPr>
                      <a:r>
                        <a:rPr lang="en-AU" sz="1200" b="0" i="0" u="none" strike="noStrike" noProof="0" dirty="0">
                          <a:solidFill>
                            <a:srgbClr val="000000"/>
                          </a:solidFill>
                          <a:latin typeface="Calibri"/>
                        </a:rPr>
                        <a:t>We will look at artworks that explore natural occurrences and discuss how artists create points of view. We will make drawings, prints and paintings that represent natural occurrences.</a:t>
                      </a:r>
                      <a:endParaRPr lang="en-AU" sz="1200" dirty="0"/>
                    </a:p>
                    <a:p>
                      <a:pPr lvl="0">
                        <a:buNone/>
                      </a:pPr>
                      <a:endParaRPr lang="en-AU" dirty="0"/>
                    </a:p>
                  </a:txBody>
                  <a:tcPr>
                    <a:solidFill>
                      <a:schemeClr val="accent5">
                        <a:lumMod val="20000"/>
                        <a:lumOff val="80000"/>
                      </a:schemeClr>
                    </a:solidFill>
                  </a:tcPr>
                </a:tc>
                <a:extLst>
                  <a:ext uri="{0D108BD9-81ED-4DB2-BD59-A6C34878D82A}">
                    <a16:rowId xmlns:a16="http://schemas.microsoft.com/office/drawing/2014/main" val="2546691412"/>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Year xmlns="9cacd44d-df61-41dd-8893-60193fbd59fe" xsi:nil="true"/>
    <TaxCatchAll xmlns="e111476b-5259-4cf3-b4c5-f725e46c8d1e" xsi:nil="true"/>
    <lbd5af36dbcd4b86b4d68265bfa6e2d5 xmlns="9cacd44d-df61-41dd-8893-60193fbd59fe">
      <Terms xmlns="http://schemas.microsoft.com/office/infopath/2007/PartnerControls"/>
    </lbd5af36dbcd4b86b4d68265bfa6e2d5>
    <lcf76f155ced4ddcb4097134ff3c332f xmlns="cb541f29-6ce6-4524-965e-f37c3abb60b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School Document" ma:contentTypeID="0x010100FD9FEF30E5183E4FA10253F676122E0F0300A8A9CE39DD7004428018538A25096D71" ma:contentTypeVersion="18" ma:contentTypeDescription="Create a new document." ma:contentTypeScope="" ma:versionID="29a1097092240492dd3efc47a1cde126">
  <xsd:schema xmlns:xsd="http://www.w3.org/2001/XMLSchema" xmlns:xs="http://www.w3.org/2001/XMLSchema" xmlns:p="http://schemas.microsoft.com/office/2006/metadata/properties" xmlns:ns2="9cacd44d-df61-41dd-8893-60193fbd59fe" xmlns:ns3="e111476b-5259-4cf3-b4c5-f725e46c8d1e" xmlns:ns4="cb541f29-6ce6-4524-965e-f37c3abb60b0" targetNamespace="http://schemas.microsoft.com/office/2006/metadata/properties" ma:root="true" ma:fieldsID="a8af8c4fea3c93b502bd9335a6f6ed1f" ns2:_="" ns3:_="" ns4:_="">
    <xsd:import namespace="9cacd44d-df61-41dd-8893-60193fbd59fe"/>
    <xsd:import namespace="e111476b-5259-4cf3-b4c5-f725e46c8d1e"/>
    <xsd:import namespace="cb541f29-6ce6-4524-965e-f37c3abb60b0"/>
    <xsd:element name="properties">
      <xsd:complexType>
        <xsd:sequence>
          <xsd:element name="documentManagement">
            <xsd:complexType>
              <xsd:all>
                <xsd:element ref="ns2:Year" minOccurs="0"/>
                <xsd:element ref="ns2:lbd5af36dbcd4b86b4d68265bfa6e2d5" minOccurs="0"/>
                <xsd:element ref="ns3:TaxCatchAllLabel" minOccurs="0"/>
                <xsd:element ref="ns3:TaxCatchAll" minOccurs="0"/>
                <xsd:element ref="ns4:MediaServiceMetadata" minOccurs="0"/>
                <xsd:element ref="ns4:MediaServiceFastMetadata" minOccurs="0"/>
                <xsd:element ref="ns3:SharedWithUsers" minOccurs="0"/>
                <xsd:element ref="ns3:SharedWithDetails" minOccurs="0"/>
                <xsd:element ref="ns4:MediaServiceDateTaken" minOccurs="0"/>
                <xsd:element ref="ns4:MediaServiceLocation" minOccurs="0"/>
                <xsd:element ref="ns4:MediaServiceGenerationTime" minOccurs="0"/>
                <xsd:element ref="ns4:MediaServiceEventHashCode" minOccurs="0"/>
                <xsd:element ref="ns4:lcf76f155ced4ddcb4097134ff3c332f"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acd44d-df61-41dd-8893-60193fbd59fe" elementFormDefault="qualified">
    <xsd:import namespace="http://schemas.microsoft.com/office/2006/documentManagement/types"/>
    <xsd:import namespace="http://schemas.microsoft.com/office/infopath/2007/PartnerControls"/>
    <xsd:element name="Year" ma:index="8" nillable="true" ma:displayName="Year" ma:default="" ma:internalName="Year">
      <xsd:simpleType>
        <xsd:restriction base="dms:Text">
          <xsd:maxLength value="255"/>
        </xsd:restriction>
      </xsd:simpleType>
    </xsd:element>
    <xsd:element name="lbd5af36dbcd4b86b4d68265bfa6e2d5" ma:index="9" nillable="true" ma:taxonomy="true" ma:internalName="lbd5af36dbcd4b86b4d68265bfa6e2d5" ma:taxonomyFieldName="School" ma:displayName="School" ma:default="" ma:fieldId="{5bd5af36-dbcd-4b86-b4d6-8265bfa6e2d5}" ma:sspId="d2fa20b8-d0af-439e-85ba-e4ae58e73821" ma:termSetId="7503c101-2f0a-45e0-b39b-6e40ed89015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11476b-5259-4cf3-b4c5-f725e46c8d1e" elementFormDefault="qualified">
    <xsd:import namespace="http://schemas.microsoft.com/office/2006/documentManagement/types"/>
    <xsd:import namespace="http://schemas.microsoft.com/office/infopath/2007/PartnerControls"/>
    <xsd:element name="TaxCatchAllLabel" ma:index="11" nillable="true" ma:displayName="Taxonomy Catch All Column1" ma:hidden="true" ma:list="{6aab04bf-8ef1-4544-8a34-11a40a73a390}" ma:internalName="TaxCatchAllLabel" ma:readOnly="true" ma:showField="CatchAllDataLabel" ma:web="e111476b-5259-4cf3-b4c5-f725e46c8d1e">
      <xsd:complexType>
        <xsd:complexContent>
          <xsd:extension base="dms:MultiChoiceLookup">
            <xsd:sequence>
              <xsd:element name="Value" type="dms:Lookup" maxOccurs="unbounded" minOccurs="0" nillable="true"/>
            </xsd:sequence>
          </xsd:extension>
        </xsd:complexContent>
      </xsd:complexType>
    </xsd:element>
    <xsd:element name="TaxCatchAll" ma:index="12" nillable="true" ma:displayName="Taxonomy Catch All Column" ma:hidden="true" ma:list="{6aab04bf-8ef1-4544-8a34-11a40a73a390}" ma:internalName="TaxCatchAll" ma:showField="CatchAllData" ma:web="e111476b-5259-4cf3-b4c5-f725e46c8d1e">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541f29-6ce6-4524-965e-f37c3abb60b0"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2fa20b8-d0af-439e-85ba-e4ae58e73821"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1D28D0-1CF4-47BE-B84A-67833EF6DA83}">
  <ds:schemaRefs>
    <ds:schemaRef ds:uri="http://schemas.microsoft.com/sharepoint/v3/contenttype/forms"/>
  </ds:schemaRefs>
</ds:datastoreItem>
</file>

<file path=customXml/itemProps2.xml><?xml version="1.0" encoding="utf-8"?>
<ds:datastoreItem xmlns:ds="http://schemas.openxmlformats.org/officeDocument/2006/customXml" ds:itemID="{0EA0F20D-92AC-4FFB-BEB6-167382ECE6F9}">
  <ds:schemaRefs>
    <ds:schemaRef ds:uri="http://schemas.microsoft.com/office/infopath/2007/PartnerControls"/>
    <ds:schemaRef ds:uri="http://purl.org/dc/terms/"/>
    <ds:schemaRef ds:uri="http://schemas.microsoft.com/office/2006/documentManagement/types"/>
    <ds:schemaRef ds:uri="http://schemas.microsoft.com/office/2006/metadata/properties"/>
    <ds:schemaRef ds:uri="http://purl.org/dc/elements/1.1/"/>
    <ds:schemaRef ds:uri="http://purl.org/dc/dcmitype/"/>
    <ds:schemaRef ds:uri="cb541f29-6ce6-4524-965e-f37c3abb60b0"/>
    <ds:schemaRef ds:uri="http://schemas.openxmlformats.org/package/2006/metadata/core-properties"/>
    <ds:schemaRef ds:uri="e111476b-5259-4cf3-b4c5-f725e46c8d1e"/>
    <ds:schemaRef ds:uri="9cacd44d-df61-41dd-8893-60193fbd59fe"/>
    <ds:schemaRef ds:uri="http://www.w3.org/XML/1998/namespace"/>
  </ds:schemaRefs>
</ds:datastoreItem>
</file>

<file path=customXml/itemProps3.xml><?xml version="1.0" encoding="utf-8"?>
<ds:datastoreItem xmlns:ds="http://schemas.openxmlformats.org/officeDocument/2006/customXml" ds:itemID="{925DE1E4-8F85-4E93-B021-265CC9FD509D}">
  <ds:schemaRefs>
    <ds:schemaRef ds:uri="9cacd44d-df61-41dd-8893-60193fbd59fe"/>
    <ds:schemaRef ds:uri="cb541f29-6ce6-4524-965e-f37c3abb60b0"/>
    <ds:schemaRef ds:uri="e111476b-5259-4cf3-b4c5-f725e46c8d1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75637e9-e6ec-490b-9a69-bfcd7e0dafaf}" enabled="0" method="" siteId="{f75637e9-e6ec-490b-9a69-bfcd7e0dafaf}" removed="1"/>
</clbl:labelList>
</file>

<file path=docProps/app.xml><?xml version="1.0" encoding="utf-8"?>
<Properties xmlns="http://schemas.openxmlformats.org/officeDocument/2006/extended-properties" xmlns:vt="http://schemas.openxmlformats.org/officeDocument/2006/docPropsVTypes">
  <TotalTime>721</TotalTime>
  <Words>765</Words>
  <Application>Microsoft Office PowerPoint</Application>
  <PresentationFormat>Custom</PresentationFormat>
  <Paragraphs>61</Paragraphs>
  <Slides>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Calibri</vt:lpstr>
      <vt:lpstr>Poppins</vt:lpstr>
      <vt:lpstr>Arial</vt:lpstr>
      <vt:lpstr>Poppins ExtraBold</vt:lpstr>
      <vt:lpstr>Arimo</vt:lpstr>
      <vt:lpstr>Poppins Medium</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Dark Blue and Ligth Yellow Photography Classroom NewsLetter</dc:title>
  <dc:creator>Brooke Perry</dc:creator>
  <cp:lastModifiedBy>Monique Johnston</cp:lastModifiedBy>
  <cp:revision>30</cp:revision>
  <cp:lastPrinted>2022-04-26T03:24:08Z</cp:lastPrinted>
  <dcterms:created xsi:type="dcterms:W3CDTF">2006-08-16T00:00:00Z</dcterms:created>
  <dcterms:modified xsi:type="dcterms:W3CDTF">2023-05-01T00:51:46Z</dcterms:modified>
  <dc:identifier>DAE-5HY2VyY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0x010100FD9FEF30E5183E4FA10253F676122E0F0300A8A9CE39DD7004428018538A25096D71</vt:lpwstr>
  </property>
  <property fmtid="{D5CDD505-2E9C-101B-9397-08002B2CF9AE}" pid="3" name="School">
    <vt:lpwstr/>
  </property>
  <property fmtid="{D5CDD505-2E9C-101B-9397-08002B2CF9AE}" pid="4" name="MediaServiceImageTags">
    <vt:lpwstr/>
  </property>
</Properties>
</file>